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48" r:id="rId5"/>
  </p:sldMasterIdLst>
  <p:notesMasterIdLst>
    <p:notesMasterId r:id="rId35"/>
  </p:notesMasterIdLst>
  <p:sldIdLst>
    <p:sldId id="331" r:id="rId6"/>
    <p:sldId id="450" r:id="rId7"/>
    <p:sldId id="422" r:id="rId8"/>
    <p:sldId id="452" r:id="rId9"/>
    <p:sldId id="378" r:id="rId10"/>
    <p:sldId id="381" r:id="rId11"/>
    <p:sldId id="449" r:id="rId12"/>
    <p:sldId id="395" r:id="rId13"/>
    <p:sldId id="406" r:id="rId14"/>
    <p:sldId id="421" r:id="rId15"/>
    <p:sldId id="384" r:id="rId16"/>
    <p:sldId id="386" r:id="rId17"/>
    <p:sldId id="387" r:id="rId18"/>
    <p:sldId id="388" r:id="rId19"/>
    <p:sldId id="389" r:id="rId20"/>
    <p:sldId id="453" r:id="rId21"/>
    <p:sldId id="401" r:id="rId22"/>
    <p:sldId id="402" r:id="rId23"/>
    <p:sldId id="398" r:id="rId24"/>
    <p:sldId id="400" r:id="rId25"/>
    <p:sldId id="399" r:id="rId26"/>
    <p:sldId id="454" r:id="rId27"/>
    <p:sldId id="456" r:id="rId28"/>
    <p:sldId id="455" r:id="rId29"/>
    <p:sldId id="403" r:id="rId30"/>
    <p:sldId id="391" r:id="rId31"/>
    <p:sldId id="392" r:id="rId32"/>
    <p:sldId id="393" r:id="rId33"/>
    <p:sldId id="394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ellantis" id="{F3E6774D-2F1E-47D6-ABDC-FE00908ACD1B}">
          <p14:sldIdLst/>
        </p14:section>
        <p14:section name="Chapitre 1- Les bases" id="{F90BD9DC-B4BB-48E2-BA1D-74D24819193C}">
          <p14:sldIdLst>
            <p14:sldId id="331"/>
            <p14:sldId id="450"/>
            <p14:sldId id="422"/>
            <p14:sldId id="452"/>
            <p14:sldId id="378"/>
            <p14:sldId id="381"/>
            <p14:sldId id="449"/>
            <p14:sldId id="395"/>
            <p14:sldId id="406"/>
            <p14:sldId id="421"/>
            <p14:sldId id="384"/>
            <p14:sldId id="386"/>
            <p14:sldId id="387"/>
            <p14:sldId id="388"/>
            <p14:sldId id="389"/>
            <p14:sldId id="453"/>
            <p14:sldId id="401"/>
            <p14:sldId id="402"/>
            <p14:sldId id="398"/>
            <p14:sldId id="400"/>
            <p14:sldId id="399"/>
            <p14:sldId id="454"/>
            <p14:sldId id="456"/>
            <p14:sldId id="455"/>
            <p14:sldId id="403"/>
            <p14:sldId id="391"/>
            <p14:sldId id="392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54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129" autoAdjust="0"/>
  </p:normalViewPr>
  <p:slideViewPr>
    <p:cSldViewPr snapToGrid="0" showGuides="1">
      <p:cViewPr varScale="1">
        <p:scale>
          <a:sx n="96" d="100"/>
          <a:sy n="96" d="100"/>
        </p:scale>
        <p:origin x="1356" y="90"/>
      </p:cViewPr>
      <p:guideLst>
        <p:guide orient="horz" pos="1842"/>
        <p:guide orient="horz" pos="3542"/>
        <p:guide pos="3840"/>
      </p:guideLst>
    </p:cSldViewPr>
  </p:slideViewPr>
  <p:outlineViewPr>
    <p:cViewPr>
      <p:scale>
        <a:sx n="75" d="100"/>
        <a:sy n="75" d="100"/>
      </p:scale>
      <p:origin x="0" y="-289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72DBB-CE92-4017-B31B-D297A49224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9CECD-9E3E-4FFF-B9B4-30F6C31FD481}">
      <dgm:prSet phldrT="[Text]"/>
      <dgm:spPr/>
      <dgm:t>
        <a:bodyPr/>
        <a:lstStyle/>
        <a:p>
          <a:r>
            <a:rPr lang="en-US" dirty="0"/>
            <a:t>ROLES &amp; RESPONSABILITIES</a:t>
          </a:r>
        </a:p>
      </dgm:t>
    </dgm:pt>
    <dgm:pt modelId="{8FC9F0A5-B492-4C94-9308-F0131726727E}" type="parTrans" cxnId="{386EEF19-FA73-413B-B790-1DEA18A74262}">
      <dgm:prSet/>
      <dgm:spPr/>
      <dgm:t>
        <a:bodyPr/>
        <a:lstStyle/>
        <a:p>
          <a:endParaRPr lang="en-US"/>
        </a:p>
      </dgm:t>
    </dgm:pt>
    <dgm:pt modelId="{96C5E0B8-4C46-437D-B7D3-EC989A87A31E}" type="sibTrans" cxnId="{386EEF19-FA73-413B-B790-1DEA18A74262}">
      <dgm:prSet/>
      <dgm:spPr/>
      <dgm:t>
        <a:bodyPr/>
        <a:lstStyle/>
        <a:p>
          <a:endParaRPr lang="en-US"/>
        </a:p>
      </dgm:t>
    </dgm:pt>
    <dgm:pt modelId="{064FB3C0-20AF-4B42-86B9-ECC3C3E51ECD}">
      <dgm:prSet phldrT="[Text]"/>
      <dgm:spPr/>
      <dgm:t>
        <a:bodyPr/>
        <a:lstStyle/>
        <a:p>
          <a:r>
            <a:rPr lang="en-US" dirty="0"/>
            <a:t>WORKFLOW</a:t>
          </a:r>
        </a:p>
      </dgm:t>
    </dgm:pt>
    <dgm:pt modelId="{0EB3BE1E-3917-4187-B141-AEEF5D6DD2FF}" type="parTrans" cxnId="{31440C83-D6BC-4A42-B495-6D401DA50295}">
      <dgm:prSet/>
      <dgm:spPr/>
      <dgm:t>
        <a:bodyPr/>
        <a:lstStyle/>
        <a:p>
          <a:endParaRPr lang="en-US"/>
        </a:p>
      </dgm:t>
    </dgm:pt>
    <dgm:pt modelId="{CFE0EE9D-0F89-4497-92E3-B2BEAE84D2A9}" type="sibTrans" cxnId="{31440C83-D6BC-4A42-B495-6D401DA50295}">
      <dgm:prSet/>
      <dgm:spPr/>
      <dgm:t>
        <a:bodyPr/>
        <a:lstStyle/>
        <a:p>
          <a:endParaRPr lang="en-US"/>
        </a:p>
      </dgm:t>
    </dgm:pt>
    <dgm:pt modelId="{8344528B-8913-45FA-A31D-ED843BB3C0AD}">
      <dgm:prSet custT="1"/>
      <dgm:spPr/>
      <dgm:t>
        <a:bodyPr/>
        <a:lstStyle/>
        <a:p>
          <a:r>
            <a:rPr lang="en-US" sz="1800" b="0" i="0" dirty="0"/>
            <a:t>To be aligned on who does what</a:t>
          </a:r>
          <a:endParaRPr lang="en-US" sz="1800" dirty="0"/>
        </a:p>
      </dgm:t>
    </dgm:pt>
    <dgm:pt modelId="{8B584FC1-31C8-4535-8A2E-BFCD08B97EA1}" type="parTrans" cxnId="{8441D099-0078-4005-BA14-434BD393123A}">
      <dgm:prSet/>
      <dgm:spPr/>
      <dgm:t>
        <a:bodyPr/>
        <a:lstStyle/>
        <a:p>
          <a:endParaRPr lang="en-US"/>
        </a:p>
      </dgm:t>
    </dgm:pt>
    <dgm:pt modelId="{2435FDA8-1812-4895-BDF4-2B893B2456CE}" type="sibTrans" cxnId="{8441D099-0078-4005-BA14-434BD393123A}">
      <dgm:prSet/>
      <dgm:spPr/>
      <dgm:t>
        <a:bodyPr/>
        <a:lstStyle/>
        <a:p>
          <a:endParaRPr lang="en-US"/>
        </a:p>
      </dgm:t>
    </dgm:pt>
    <dgm:pt modelId="{C36FBF4A-2689-4ADF-B9FE-DF56BABD78D3}">
      <dgm:prSet custT="1"/>
      <dgm:spPr/>
      <dgm:t>
        <a:bodyPr/>
        <a:lstStyle/>
        <a:p>
          <a:r>
            <a:rPr lang="en-US" sz="1800" dirty="0"/>
            <a:t>To be aligned with the actions</a:t>
          </a:r>
        </a:p>
      </dgm:t>
    </dgm:pt>
    <dgm:pt modelId="{1A98092E-F321-4F18-BFC0-E55A850F8B2B}" type="parTrans" cxnId="{5B9827BF-E925-41A4-8983-8ADC70FFF98A}">
      <dgm:prSet/>
      <dgm:spPr/>
      <dgm:t>
        <a:bodyPr/>
        <a:lstStyle/>
        <a:p>
          <a:endParaRPr lang="en-US"/>
        </a:p>
      </dgm:t>
    </dgm:pt>
    <dgm:pt modelId="{1D346572-2C6D-414B-B4D2-4B69A4D6D49E}" type="sibTrans" cxnId="{5B9827BF-E925-41A4-8983-8ADC70FFF98A}">
      <dgm:prSet/>
      <dgm:spPr/>
      <dgm:t>
        <a:bodyPr/>
        <a:lstStyle/>
        <a:p>
          <a:endParaRPr lang="en-US"/>
        </a:p>
      </dgm:t>
    </dgm:pt>
    <dgm:pt modelId="{26137806-E496-40E2-A384-08ACFCFC6ACE}" type="pres">
      <dgm:prSet presAssocID="{CA572DBB-CE92-4017-B31B-D297A492245B}" presName="linear" presStyleCnt="0">
        <dgm:presLayoutVars>
          <dgm:dir/>
          <dgm:animLvl val="lvl"/>
          <dgm:resizeHandles val="exact"/>
        </dgm:presLayoutVars>
      </dgm:prSet>
      <dgm:spPr/>
    </dgm:pt>
    <dgm:pt modelId="{804CAC4D-2665-4AE5-B50E-AAA2538012CE}" type="pres">
      <dgm:prSet presAssocID="{064FB3C0-20AF-4B42-86B9-ECC3C3E51ECD}" presName="parentLin" presStyleCnt="0"/>
      <dgm:spPr/>
    </dgm:pt>
    <dgm:pt modelId="{56E6824D-ADE9-4BC5-BCD5-A222BACFA63A}" type="pres">
      <dgm:prSet presAssocID="{064FB3C0-20AF-4B42-86B9-ECC3C3E51ECD}" presName="parentLeftMargin" presStyleLbl="node1" presStyleIdx="0" presStyleCnt="2"/>
      <dgm:spPr/>
    </dgm:pt>
    <dgm:pt modelId="{3BC7FE03-B9F4-4A7E-895F-306F5233B3F7}" type="pres">
      <dgm:prSet presAssocID="{064FB3C0-20AF-4B42-86B9-ECC3C3E51E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52972C-6BB1-45FC-947B-A8D401C094F6}" type="pres">
      <dgm:prSet presAssocID="{064FB3C0-20AF-4B42-86B9-ECC3C3E51ECD}" presName="negativeSpace" presStyleCnt="0"/>
      <dgm:spPr/>
    </dgm:pt>
    <dgm:pt modelId="{D84355E6-2F41-465B-B79E-EC5A5E75A890}" type="pres">
      <dgm:prSet presAssocID="{064FB3C0-20AF-4B42-86B9-ECC3C3E51ECD}" presName="childText" presStyleLbl="conFgAcc1" presStyleIdx="0" presStyleCnt="2">
        <dgm:presLayoutVars>
          <dgm:bulletEnabled val="1"/>
        </dgm:presLayoutVars>
      </dgm:prSet>
      <dgm:spPr/>
    </dgm:pt>
    <dgm:pt modelId="{B695DAC6-9302-4C68-A3F1-A3C096B31EDD}" type="pres">
      <dgm:prSet presAssocID="{CFE0EE9D-0F89-4497-92E3-B2BEAE84D2A9}" presName="spaceBetweenRectangles" presStyleCnt="0"/>
      <dgm:spPr/>
    </dgm:pt>
    <dgm:pt modelId="{F3C5FE12-2547-4741-9611-97DDFCB3C3F2}" type="pres">
      <dgm:prSet presAssocID="{8909CECD-9E3E-4FFF-B9B4-30F6C31FD481}" presName="parentLin" presStyleCnt="0"/>
      <dgm:spPr/>
    </dgm:pt>
    <dgm:pt modelId="{19080EED-755D-4B96-A6E3-ACB9ACDF248E}" type="pres">
      <dgm:prSet presAssocID="{8909CECD-9E3E-4FFF-B9B4-30F6C31FD481}" presName="parentLeftMargin" presStyleLbl="node1" presStyleIdx="0" presStyleCnt="2"/>
      <dgm:spPr/>
    </dgm:pt>
    <dgm:pt modelId="{409FFBAB-D6FE-4BD9-9819-87B9FC855E4F}" type="pres">
      <dgm:prSet presAssocID="{8909CECD-9E3E-4FFF-B9B4-30F6C31FD48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7301C2-BD2C-466E-AFB2-1B1A21B9479E}" type="pres">
      <dgm:prSet presAssocID="{8909CECD-9E3E-4FFF-B9B4-30F6C31FD481}" presName="negativeSpace" presStyleCnt="0"/>
      <dgm:spPr/>
    </dgm:pt>
    <dgm:pt modelId="{8F896C52-2D4D-4C91-AC31-BE90317836F5}" type="pres">
      <dgm:prSet presAssocID="{8909CECD-9E3E-4FFF-B9B4-30F6C31FD48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0F09507-9D3E-4D5F-8D0F-8307CE64CA90}" type="presOf" srcId="{CA572DBB-CE92-4017-B31B-D297A492245B}" destId="{26137806-E496-40E2-A384-08ACFCFC6ACE}" srcOrd="0" destOrd="0" presId="urn:microsoft.com/office/officeart/2005/8/layout/list1"/>
    <dgm:cxn modelId="{386EEF19-FA73-413B-B790-1DEA18A74262}" srcId="{CA572DBB-CE92-4017-B31B-D297A492245B}" destId="{8909CECD-9E3E-4FFF-B9B4-30F6C31FD481}" srcOrd="1" destOrd="0" parTransId="{8FC9F0A5-B492-4C94-9308-F0131726727E}" sibTransId="{96C5E0B8-4C46-437D-B7D3-EC989A87A31E}"/>
    <dgm:cxn modelId="{E5909823-3210-4D1F-AA40-D867B366B4FD}" type="presOf" srcId="{064FB3C0-20AF-4B42-86B9-ECC3C3E51ECD}" destId="{3BC7FE03-B9F4-4A7E-895F-306F5233B3F7}" srcOrd="1" destOrd="0" presId="urn:microsoft.com/office/officeart/2005/8/layout/list1"/>
    <dgm:cxn modelId="{A90C9036-6C42-485A-A290-CC34E7832204}" type="presOf" srcId="{8909CECD-9E3E-4FFF-B9B4-30F6C31FD481}" destId="{19080EED-755D-4B96-A6E3-ACB9ACDF248E}" srcOrd="0" destOrd="0" presId="urn:microsoft.com/office/officeart/2005/8/layout/list1"/>
    <dgm:cxn modelId="{22C74E62-7730-4354-9074-5B4F7858FE37}" type="presOf" srcId="{064FB3C0-20AF-4B42-86B9-ECC3C3E51ECD}" destId="{56E6824D-ADE9-4BC5-BCD5-A222BACFA63A}" srcOrd="0" destOrd="0" presId="urn:microsoft.com/office/officeart/2005/8/layout/list1"/>
    <dgm:cxn modelId="{29272A50-34B0-442F-B05D-0F321A356ABA}" type="presOf" srcId="{8909CECD-9E3E-4FFF-B9B4-30F6C31FD481}" destId="{409FFBAB-D6FE-4BD9-9819-87B9FC855E4F}" srcOrd="1" destOrd="0" presId="urn:microsoft.com/office/officeart/2005/8/layout/list1"/>
    <dgm:cxn modelId="{D59C8052-AD1A-440F-A22A-B5CBC66438F4}" type="presOf" srcId="{8344528B-8913-45FA-A31D-ED843BB3C0AD}" destId="{8F896C52-2D4D-4C91-AC31-BE90317836F5}" srcOrd="0" destOrd="0" presId="urn:microsoft.com/office/officeart/2005/8/layout/list1"/>
    <dgm:cxn modelId="{31440C83-D6BC-4A42-B495-6D401DA50295}" srcId="{CA572DBB-CE92-4017-B31B-D297A492245B}" destId="{064FB3C0-20AF-4B42-86B9-ECC3C3E51ECD}" srcOrd="0" destOrd="0" parTransId="{0EB3BE1E-3917-4187-B141-AEEF5D6DD2FF}" sibTransId="{CFE0EE9D-0F89-4497-92E3-B2BEAE84D2A9}"/>
    <dgm:cxn modelId="{8441D099-0078-4005-BA14-434BD393123A}" srcId="{8909CECD-9E3E-4FFF-B9B4-30F6C31FD481}" destId="{8344528B-8913-45FA-A31D-ED843BB3C0AD}" srcOrd="0" destOrd="0" parTransId="{8B584FC1-31C8-4535-8A2E-BFCD08B97EA1}" sibTransId="{2435FDA8-1812-4895-BDF4-2B893B2456CE}"/>
    <dgm:cxn modelId="{84D48EB8-48BD-462F-8830-931BE7CA8218}" type="presOf" srcId="{C36FBF4A-2689-4ADF-B9FE-DF56BABD78D3}" destId="{D84355E6-2F41-465B-B79E-EC5A5E75A890}" srcOrd="0" destOrd="0" presId="urn:microsoft.com/office/officeart/2005/8/layout/list1"/>
    <dgm:cxn modelId="{5B9827BF-E925-41A4-8983-8ADC70FFF98A}" srcId="{064FB3C0-20AF-4B42-86B9-ECC3C3E51ECD}" destId="{C36FBF4A-2689-4ADF-B9FE-DF56BABD78D3}" srcOrd="0" destOrd="0" parTransId="{1A98092E-F321-4F18-BFC0-E55A850F8B2B}" sibTransId="{1D346572-2C6D-414B-B4D2-4B69A4D6D49E}"/>
    <dgm:cxn modelId="{5B7EC7E4-6135-47F7-9889-80A6CB71DFC7}" type="presParOf" srcId="{26137806-E496-40E2-A384-08ACFCFC6ACE}" destId="{804CAC4D-2665-4AE5-B50E-AAA2538012CE}" srcOrd="0" destOrd="0" presId="urn:microsoft.com/office/officeart/2005/8/layout/list1"/>
    <dgm:cxn modelId="{590E47EA-27D3-457E-9756-6A6F71DCD5D4}" type="presParOf" srcId="{804CAC4D-2665-4AE5-B50E-AAA2538012CE}" destId="{56E6824D-ADE9-4BC5-BCD5-A222BACFA63A}" srcOrd="0" destOrd="0" presId="urn:microsoft.com/office/officeart/2005/8/layout/list1"/>
    <dgm:cxn modelId="{5BFD8B6C-C001-46CA-8E3F-1CD0C50436AE}" type="presParOf" srcId="{804CAC4D-2665-4AE5-B50E-AAA2538012CE}" destId="{3BC7FE03-B9F4-4A7E-895F-306F5233B3F7}" srcOrd="1" destOrd="0" presId="urn:microsoft.com/office/officeart/2005/8/layout/list1"/>
    <dgm:cxn modelId="{D65ED169-6251-4290-AB18-D31BB01348C1}" type="presParOf" srcId="{26137806-E496-40E2-A384-08ACFCFC6ACE}" destId="{9E52972C-6BB1-45FC-947B-A8D401C094F6}" srcOrd="1" destOrd="0" presId="urn:microsoft.com/office/officeart/2005/8/layout/list1"/>
    <dgm:cxn modelId="{A5EB6A13-D927-47D0-8A27-9ADDB74DF2BB}" type="presParOf" srcId="{26137806-E496-40E2-A384-08ACFCFC6ACE}" destId="{D84355E6-2F41-465B-B79E-EC5A5E75A890}" srcOrd="2" destOrd="0" presId="urn:microsoft.com/office/officeart/2005/8/layout/list1"/>
    <dgm:cxn modelId="{9E4CEBF0-9378-4A40-9BEB-3C69248FE133}" type="presParOf" srcId="{26137806-E496-40E2-A384-08ACFCFC6ACE}" destId="{B695DAC6-9302-4C68-A3F1-A3C096B31EDD}" srcOrd="3" destOrd="0" presId="urn:microsoft.com/office/officeart/2005/8/layout/list1"/>
    <dgm:cxn modelId="{44D626C5-5795-4D01-B7F4-3A6F4A7DB4D2}" type="presParOf" srcId="{26137806-E496-40E2-A384-08ACFCFC6ACE}" destId="{F3C5FE12-2547-4741-9611-97DDFCB3C3F2}" srcOrd="4" destOrd="0" presId="urn:microsoft.com/office/officeart/2005/8/layout/list1"/>
    <dgm:cxn modelId="{73A15418-FED6-4733-B739-0D06753BDE65}" type="presParOf" srcId="{F3C5FE12-2547-4741-9611-97DDFCB3C3F2}" destId="{19080EED-755D-4B96-A6E3-ACB9ACDF248E}" srcOrd="0" destOrd="0" presId="urn:microsoft.com/office/officeart/2005/8/layout/list1"/>
    <dgm:cxn modelId="{6D15353C-5B51-4836-996F-7320F69E9615}" type="presParOf" srcId="{F3C5FE12-2547-4741-9611-97DDFCB3C3F2}" destId="{409FFBAB-D6FE-4BD9-9819-87B9FC855E4F}" srcOrd="1" destOrd="0" presId="urn:microsoft.com/office/officeart/2005/8/layout/list1"/>
    <dgm:cxn modelId="{83D2422E-A441-43EC-B8CE-9EB36830069D}" type="presParOf" srcId="{26137806-E496-40E2-A384-08ACFCFC6ACE}" destId="{D97301C2-BD2C-466E-AFB2-1B1A21B9479E}" srcOrd="5" destOrd="0" presId="urn:microsoft.com/office/officeart/2005/8/layout/list1"/>
    <dgm:cxn modelId="{207B1CC7-A82D-439C-9F1A-DC14B5D39CB1}" type="presParOf" srcId="{26137806-E496-40E2-A384-08ACFCFC6ACE}" destId="{8F896C52-2D4D-4C91-AC31-BE90317836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5A4CF-A73F-45A9-B0A1-AE5D436C190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76619B5-FC6E-4524-9997-7DD37EF23665}">
      <dgm:prSet custT="1"/>
      <dgm:spPr>
        <a:xfrm>
          <a:off x="9176278" y="2884652"/>
          <a:ext cx="2183639" cy="1310183"/>
        </a:xfrm>
      </dgm:spPr>
      <dgm:t>
        <a:bodyPr lIns="0" tIns="0" rIns="0" bIns="0" anchor="t"/>
        <a:lstStyle/>
        <a:p>
          <a:pPr algn="ctr"/>
          <a:r>
            <a:rPr lang="en-US" sz="1400" b="1" noProof="0" dirty="0">
              <a:latin typeface="+mn-lt"/>
              <a:cs typeface="Arial" panose="020B0604020202020204" pitchFamily="34" charset="0"/>
            </a:rPr>
            <a:t>LOCAL AGENCY</a:t>
          </a:r>
        </a:p>
        <a:p>
          <a:pPr algn="ctr"/>
          <a:endParaRPr lang="en-US" sz="1000" b="1" noProof="0" dirty="0">
            <a:latin typeface="+mn-lt"/>
            <a:cs typeface="Arial" panose="020B0604020202020204" pitchFamily="34" charset="0"/>
          </a:endParaRPr>
        </a:p>
        <a:p>
          <a:pPr algn="ctr"/>
          <a:r>
            <a:rPr lang="en-US" sz="1400" b="1" noProof="0" dirty="0">
              <a:latin typeface="+mn-lt"/>
              <a:cs typeface="Arial" panose="020B0604020202020204" pitchFamily="34" charset="0"/>
            </a:rPr>
            <a:t>1</a:t>
          </a:r>
        </a:p>
        <a:p>
          <a:pPr algn="l" rtl="0"/>
          <a:r>
            <a:rPr lang="en-US" sz="1100" b="1" noProof="0" dirty="0">
              <a:latin typeface="+mn-lt"/>
              <a:ea typeface="+mn-ea"/>
              <a:cs typeface="+mn-cs"/>
            </a:rPr>
            <a:t>1.1 - </a:t>
          </a:r>
          <a:r>
            <a:rPr lang="en-US" sz="1100" noProof="0" dirty="0">
              <a:latin typeface="+mn-lt"/>
              <a:ea typeface="+mn-ea"/>
              <a:cs typeface="+mn-cs"/>
            </a:rPr>
            <a:t>Download the Articulate Storyline file from the DAMS central folder of the course with public link provided by Country Training Manager</a:t>
          </a:r>
        </a:p>
        <a:p>
          <a:pPr algn="l"/>
          <a:endParaRPr lang="en-US" sz="700" noProof="0" dirty="0">
            <a:latin typeface="+mn-lt"/>
            <a:ea typeface="+mn-ea"/>
            <a:cs typeface="+mn-cs"/>
          </a:endParaRPr>
        </a:p>
        <a:p>
          <a:pPr algn="l"/>
          <a:r>
            <a:rPr lang="en-US" sz="1100" b="1" noProof="0" dirty="0">
              <a:latin typeface="+mn-lt"/>
              <a:ea typeface="+mn-ea"/>
              <a:cs typeface="+mn-cs"/>
            </a:rPr>
            <a:t>1.2 - </a:t>
          </a:r>
          <a:r>
            <a:rPr lang="en-US" sz="1100" b="0" noProof="0" dirty="0">
              <a:latin typeface="+mn-lt"/>
              <a:ea typeface="+mn-ea"/>
              <a:cs typeface="+mn-cs"/>
            </a:rPr>
            <a:t>L</a:t>
          </a:r>
          <a:r>
            <a:rPr lang="en-US" sz="1100" noProof="0" dirty="0">
              <a:latin typeface="+mn-lt"/>
              <a:ea typeface="+mn-ea"/>
              <a:cs typeface="+mn-cs"/>
            </a:rPr>
            <a:t>ocalize course with Articulate Storyline.</a:t>
          </a:r>
        </a:p>
        <a:p>
          <a:pPr algn="l"/>
          <a:r>
            <a:rPr lang="en-US" sz="1100" noProof="0" dirty="0">
              <a:latin typeface="+mn-lt"/>
              <a:ea typeface="+mn-ea"/>
              <a:cs typeface="+mn-cs"/>
            </a:rPr>
            <a:t> </a:t>
          </a:r>
        </a:p>
        <a:p>
          <a:pPr algn="l"/>
          <a:r>
            <a:rPr lang="en-US" sz="1100" b="1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1.3 - </a:t>
          </a:r>
          <a:r>
            <a:rPr lang="en-US" sz="1100" b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Provide </a:t>
          </a:r>
          <a:r>
            <a:rPr lang="en-US" sz="1100" noProof="0" dirty="0">
              <a:latin typeface="+mn-lt"/>
              <a:ea typeface="+mn-ea"/>
              <a:cs typeface="+mn-cs"/>
            </a:rPr>
            <a:t>Country Training Manager</a:t>
          </a:r>
          <a:r>
            <a:rPr lang="en-US" sz="1100" b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 with the preview link.</a:t>
          </a:r>
        </a:p>
      </dgm:t>
    </dgm:pt>
    <dgm:pt modelId="{10C26FE9-DB3F-44EC-AAB4-D91CF666D577}" type="parTrans" cxnId="{FD728B3A-8CAC-4948-809C-0336F7425447}">
      <dgm:prSet/>
      <dgm:spPr/>
      <dgm:t>
        <a:bodyPr/>
        <a:lstStyle/>
        <a:p>
          <a:endParaRPr lang="fr-FR" sz="1100"/>
        </a:p>
      </dgm:t>
    </dgm:pt>
    <dgm:pt modelId="{59DDF34D-BEFC-44E8-BB61-B0C2338B83BF}" type="sibTrans" cxnId="{FD728B3A-8CAC-4948-809C-0336F7425447}">
      <dgm:prSet/>
      <dgm:spPr>
        <a:xfrm rot="10800000">
          <a:off x="8521186" y="3268973"/>
          <a:ext cx="462931" cy="541542"/>
        </a:xfrm>
      </dgm:spPr>
      <dgm:t>
        <a:bodyPr/>
        <a:lstStyle/>
        <a:p>
          <a:endParaRPr lang="fr-FR" sz="11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A59F007-99C8-44FC-95A5-BDD7AFA7D3B9}">
      <dgm:prSet custT="1"/>
      <dgm:spPr>
        <a:xfrm>
          <a:off x="6119183" y="2884652"/>
          <a:ext cx="2183639" cy="1310183"/>
        </a:xfrm>
      </dgm:spPr>
      <dgm:t>
        <a:bodyPr lIns="0" tIns="0" rIns="0" bIns="0" anchor="t"/>
        <a:lstStyle/>
        <a:p>
          <a:pPr algn="ctr"/>
          <a:r>
            <a:rPr lang="en-US" sz="1400" b="1" noProof="0" dirty="0">
              <a:latin typeface="+mn-lt"/>
              <a:ea typeface="+mn-ea"/>
              <a:cs typeface="+mn-cs"/>
            </a:rPr>
            <a:t>COUNTRY TRAINING MANAGER</a:t>
          </a:r>
        </a:p>
        <a:p>
          <a:pPr algn="ctr"/>
          <a:r>
            <a:rPr lang="en-US" sz="1400" b="1" noProof="0" dirty="0">
              <a:latin typeface="+mn-lt"/>
              <a:ea typeface="+mn-ea"/>
              <a:cs typeface="+mn-cs"/>
            </a:rPr>
            <a:t>2</a:t>
          </a:r>
        </a:p>
        <a:p>
          <a:pPr algn="l" rtl="0"/>
          <a:r>
            <a:rPr lang="en-US" sz="1100" b="1" noProof="0" dirty="0">
              <a:latin typeface="+mn-lt"/>
              <a:ea typeface="+mn-ea"/>
              <a:cs typeface="+mn-cs"/>
            </a:rPr>
            <a:t>2.1 – </a:t>
          </a:r>
          <a:r>
            <a:rPr lang="en-US" sz="1100" b="0" noProof="0" dirty="0">
              <a:latin typeface="+mn-lt"/>
              <a:ea typeface="+mn-ea"/>
              <a:cs typeface="+mn-cs"/>
            </a:rPr>
            <a:t>(for NSCs) </a:t>
          </a:r>
          <a:r>
            <a:rPr lang="en-US" sz="1100" noProof="0" dirty="0">
              <a:latin typeface="+mn-lt"/>
              <a:ea typeface="+mn-ea"/>
              <a:cs typeface="+mn-cs"/>
            </a:rPr>
            <a:t>Request the DAMS project folder creation from the LBC</a:t>
          </a:r>
        </a:p>
        <a:p>
          <a:pPr algn="l"/>
          <a:endParaRPr lang="en-US" sz="700" noProof="0" dirty="0">
            <a:latin typeface="+mn-lt"/>
            <a:ea typeface="+mn-ea"/>
            <a:cs typeface="+mn-cs"/>
          </a:endParaRPr>
        </a:p>
        <a:p>
          <a:pPr algn="l"/>
          <a:r>
            <a:rPr lang="en-US" sz="1100" b="1" noProof="0" dirty="0">
              <a:latin typeface="+mn-lt"/>
              <a:ea typeface="+mn-ea"/>
              <a:cs typeface="+mn-cs"/>
            </a:rPr>
            <a:t>2.2 - </a:t>
          </a:r>
          <a:r>
            <a:rPr lang="en-US" sz="1100" noProof="0" dirty="0">
              <a:latin typeface="+mn-lt"/>
              <a:ea typeface="+mn-ea"/>
              <a:cs typeface="+mn-cs"/>
            </a:rPr>
            <a:t>Review of the course, request for modifications (back to 1.2) or validate the course.</a:t>
          </a:r>
        </a:p>
        <a:p>
          <a:pPr algn="l"/>
          <a:endParaRPr lang="en-US" sz="700" noProof="0" dirty="0">
            <a:latin typeface="+mn-lt"/>
            <a:ea typeface="+mn-ea"/>
            <a:cs typeface="+mn-cs"/>
          </a:endParaRPr>
        </a:p>
        <a:p>
          <a:pPr algn="l"/>
          <a:r>
            <a:rPr lang="en-US" sz="1100" b="1" noProof="0" dirty="0">
              <a:latin typeface="+mn-lt"/>
              <a:ea typeface="+mn-ea"/>
              <a:cs typeface="+mn-cs"/>
            </a:rPr>
            <a:t>2.3 - </a:t>
          </a:r>
          <a:r>
            <a:rPr lang="en-US" sz="1100" noProof="0" dirty="0">
              <a:latin typeface="+mn-lt"/>
              <a:ea typeface="+mn-ea"/>
              <a:cs typeface="+mn-cs"/>
            </a:rPr>
            <a:t>When the module is signed-off, load the test SCORM file and the Articulate Storyline source file in the DAMS country folder (upload to the DAMS wall for importers)</a:t>
          </a:r>
        </a:p>
        <a:p>
          <a:pPr algn="l"/>
          <a:endParaRPr lang="en-US" sz="700" noProof="0" dirty="0">
            <a:latin typeface="+mn-lt"/>
            <a:ea typeface="+mn-ea"/>
            <a:cs typeface="+mn-cs"/>
          </a:endParaRPr>
        </a:p>
        <a:p>
          <a:pPr algn="l" rtl="0"/>
          <a:r>
            <a:rPr lang="en-US" sz="1100" b="1" noProof="0" dirty="0">
              <a:latin typeface="+mn-lt"/>
              <a:ea typeface="+mn-ea"/>
              <a:cs typeface="+mn-cs"/>
            </a:rPr>
            <a:t>2.4 - </a:t>
          </a:r>
          <a:r>
            <a:rPr lang="en-US" sz="1100" noProof="0" dirty="0">
              <a:latin typeface="+mn-lt"/>
              <a:ea typeface="+mn-ea"/>
              <a:cs typeface="+mn-cs"/>
            </a:rPr>
            <a:t>Request to the LBC/LMS support to upload the module in the Pilot-LMS.</a:t>
          </a:r>
        </a:p>
      </dgm:t>
    </dgm:pt>
    <dgm:pt modelId="{A3979401-2301-46D5-9319-ED1DD330FC39}" type="parTrans" cxnId="{85B7C91A-DE42-448F-9C7B-541B09C55522}">
      <dgm:prSet/>
      <dgm:spPr/>
      <dgm:t>
        <a:bodyPr/>
        <a:lstStyle/>
        <a:p>
          <a:endParaRPr lang="fr-FR" sz="1100"/>
        </a:p>
      </dgm:t>
    </dgm:pt>
    <dgm:pt modelId="{C029E442-6720-4229-8841-2427D9FA30AC}" type="sibTrans" cxnId="{85B7C91A-DE42-448F-9C7B-541B09C55522}">
      <dgm:prSet/>
      <dgm:spPr>
        <a:xfrm rot="10800000">
          <a:off x="5464092" y="3268973"/>
          <a:ext cx="462931" cy="541542"/>
        </a:xfrm>
      </dgm:spPr>
      <dgm:t>
        <a:bodyPr/>
        <a:lstStyle/>
        <a:p>
          <a:endParaRPr lang="fr-FR" sz="11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DC88512-8DFC-45D1-AFF4-DEE5E7E8376F}">
      <dgm:prSet custT="1"/>
      <dgm:spPr>
        <a:xfrm>
          <a:off x="3062089" y="2884652"/>
          <a:ext cx="2183639" cy="1310183"/>
        </a:xfrm>
      </dgm:spPr>
      <dgm:t>
        <a:bodyPr lIns="0" tIns="0" rIns="0" bIns="0" anchor="t"/>
        <a:lstStyle/>
        <a:p>
          <a:pPr algn="ctr" rtl="0"/>
          <a:r>
            <a:rPr lang="en-US" sz="1400" b="1" noProof="0" dirty="0">
              <a:latin typeface="+mn-lt"/>
              <a:ea typeface="+mn-ea"/>
              <a:cs typeface="+mn-cs"/>
            </a:rPr>
            <a:t>LBC/LMS Support</a:t>
          </a:r>
        </a:p>
        <a:p>
          <a:pPr algn="ctr"/>
          <a:endParaRPr lang="en-US" sz="900" b="1" noProof="0" dirty="0">
            <a:latin typeface="+mn-lt"/>
            <a:ea typeface="+mn-ea"/>
            <a:cs typeface="+mn-cs"/>
          </a:endParaRPr>
        </a:p>
        <a:p>
          <a:pPr algn="ctr"/>
          <a:r>
            <a:rPr lang="en-US" sz="1400" b="1" noProof="0" dirty="0">
              <a:latin typeface="+mn-lt"/>
              <a:ea typeface="+mn-ea"/>
              <a:cs typeface="+mn-cs"/>
            </a:rPr>
            <a:t>5</a:t>
          </a:r>
        </a:p>
        <a:p>
          <a:pPr algn="l"/>
          <a:r>
            <a:rPr lang="en-US" sz="1100" b="1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5.1 -</a:t>
          </a:r>
          <a:r>
            <a:rPr lang="en-US" sz="11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 Upload the local course to the LMS.</a:t>
          </a:r>
          <a:endParaRPr lang="en-US" sz="1100" b="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0CC65F-001E-4DDC-9EA1-8A48FFBD6517}" type="parTrans" cxnId="{CE9C55B2-BF55-4D36-940A-D28EA21D8391}">
      <dgm:prSet/>
      <dgm:spPr/>
      <dgm:t>
        <a:bodyPr/>
        <a:lstStyle/>
        <a:p>
          <a:endParaRPr lang="fr-FR" sz="1100"/>
        </a:p>
      </dgm:t>
    </dgm:pt>
    <dgm:pt modelId="{464E6ABD-70AA-4F58-BBD3-82EF655717B8}" type="sibTrans" cxnId="{CE9C55B2-BF55-4D36-940A-D28EA21D8391}">
      <dgm:prSet/>
      <dgm:spPr>
        <a:xfrm rot="10800000">
          <a:off x="2406997" y="3268973"/>
          <a:ext cx="462931" cy="541542"/>
        </a:xfrm>
      </dgm:spPr>
      <dgm:t>
        <a:bodyPr/>
        <a:lstStyle/>
        <a:p>
          <a:endParaRPr lang="fr-FR" sz="11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47614A1D-B228-4C2D-BBA4-8238F6E3A56E}">
      <dgm:prSet custT="1"/>
      <dgm:spPr/>
      <dgm:t>
        <a:bodyPr anchor="t"/>
        <a:lstStyle/>
        <a:p>
          <a:pPr algn="ctr"/>
          <a:r>
            <a:rPr lang="en-US" sz="1400" b="1" noProof="0" dirty="0"/>
            <a:t>LOCAL AGENCY</a:t>
          </a:r>
        </a:p>
        <a:p>
          <a:pPr algn="ctr"/>
          <a:endParaRPr lang="en-US" sz="900" b="1" noProof="0" dirty="0"/>
        </a:p>
        <a:p>
          <a:pPr algn="ctr"/>
          <a:r>
            <a:rPr lang="en-US" sz="1400" b="1" noProof="0" dirty="0"/>
            <a:t>3</a:t>
          </a:r>
        </a:p>
        <a:p>
          <a:pPr algn="l"/>
          <a:r>
            <a:rPr lang="en-US" sz="1050" b="1" noProof="0" dirty="0">
              <a:latin typeface="+mn-lt"/>
              <a:ea typeface="+mn-ea"/>
              <a:cs typeface="+mn-cs"/>
            </a:rPr>
            <a:t>3.1 - </a:t>
          </a:r>
          <a:r>
            <a:rPr lang="en-US" sz="1050" noProof="0" dirty="0">
              <a:latin typeface="+mn-lt"/>
              <a:ea typeface="+mn-ea"/>
              <a:cs typeface="+mn-cs"/>
            </a:rPr>
            <a:t>Carry out quality and functional testing in the Pilot-LMS as per defined certification check list (Progress tracking/activities…)</a:t>
          </a:r>
        </a:p>
        <a:p>
          <a:pPr algn="l"/>
          <a:endParaRPr lang="en-US" sz="700" noProof="0" dirty="0">
            <a:latin typeface="+mn-lt"/>
            <a:ea typeface="+mn-ea"/>
            <a:cs typeface="+mn-cs"/>
          </a:endParaRPr>
        </a:p>
        <a:p>
          <a:pPr algn="l" rtl="0"/>
          <a:r>
            <a:rPr lang="en-US" sz="1050" b="1" noProof="0" dirty="0">
              <a:latin typeface="+mn-lt"/>
              <a:ea typeface="+mn-ea"/>
              <a:cs typeface="+mn-cs"/>
            </a:rPr>
            <a:t>3.2 – </a:t>
          </a:r>
          <a:r>
            <a:rPr lang="en-US" sz="1050" b="0" u="sng" noProof="0" dirty="0">
              <a:latin typeface="+mn-lt"/>
              <a:ea typeface="+mn-ea"/>
              <a:cs typeface="+mn-cs"/>
            </a:rPr>
            <a:t>If OK</a:t>
          </a:r>
          <a:r>
            <a:rPr lang="en-US" sz="1050" b="1" noProof="0" dirty="0">
              <a:latin typeface="+mn-lt"/>
              <a:ea typeface="+mn-ea"/>
              <a:cs typeface="+mn-cs"/>
            </a:rPr>
            <a:t>,</a:t>
          </a:r>
          <a:r>
            <a:rPr lang="en-US" sz="1050" noProof="0" dirty="0">
              <a:latin typeface="+mn-lt"/>
              <a:ea typeface="+mn-ea"/>
              <a:cs typeface="+mn-cs"/>
            </a:rPr>
            <a:t> Provide  all course assets : SCORM, </a:t>
          </a:r>
          <a:r>
            <a:rPr lang="en-US" sz="1050" noProof="0" dirty="0"/>
            <a:t>Articulate </a:t>
          </a:r>
          <a:r>
            <a:rPr lang="en-US" sz="1050" noProof="0" dirty="0">
              <a:latin typeface="+mn-lt"/>
              <a:ea typeface="+mn-ea"/>
              <a:cs typeface="+mn-cs"/>
            </a:rPr>
            <a:t>Storyline source file, pictures, videos… to the Country Training Manager</a:t>
          </a:r>
          <a:endParaRPr lang="en-US" sz="1050" b="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algn="l"/>
          <a:r>
            <a:rPr lang="en-US" sz="1050" b="0" u="sng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If NOK</a:t>
          </a:r>
          <a:r>
            <a:rPr lang="en-US" sz="1050" b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, rework of the course (back to 1.2)</a:t>
          </a:r>
          <a:endParaRPr lang="en-US" sz="1050" noProof="0" dirty="0">
            <a:latin typeface="+mn-lt"/>
            <a:ea typeface="+mn-ea"/>
            <a:cs typeface="+mn-cs"/>
          </a:endParaRPr>
        </a:p>
        <a:p>
          <a:pPr algn="l"/>
          <a:endParaRPr lang="en-US" sz="700" noProof="0" dirty="0">
            <a:latin typeface="+mn-lt"/>
            <a:ea typeface="+mn-ea"/>
            <a:cs typeface="+mn-cs"/>
          </a:endParaRPr>
        </a:p>
        <a:p>
          <a:pPr algn="l"/>
          <a:r>
            <a:rPr lang="en-US" sz="700" b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</a:p>
      </dgm:t>
    </dgm:pt>
    <dgm:pt modelId="{9B1F36EB-A09A-4423-9397-6AA7A657678C}" type="parTrans" cxnId="{23E11023-E53B-4D83-8188-B7B5FD3AF230}">
      <dgm:prSet/>
      <dgm:spPr/>
      <dgm:t>
        <a:bodyPr/>
        <a:lstStyle/>
        <a:p>
          <a:endParaRPr lang="fr-FR"/>
        </a:p>
      </dgm:t>
    </dgm:pt>
    <dgm:pt modelId="{3E407433-0453-4B57-81FB-42C339420530}" type="sibTrans" cxnId="{23E11023-E53B-4D83-8188-B7B5FD3AF230}">
      <dgm:prSet/>
      <dgm:spPr/>
      <dgm:t>
        <a:bodyPr/>
        <a:lstStyle/>
        <a:p>
          <a:endParaRPr lang="fr-FR"/>
        </a:p>
      </dgm:t>
    </dgm:pt>
    <dgm:pt modelId="{FCE84C5C-520D-44AE-B5DB-4833B19AA6AD}">
      <dgm:prSet custT="1"/>
      <dgm:spPr/>
      <dgm:t>
        <a:bodyPr anchor="t"/>
        <a:lstStyle/>
        <a:p>
          <a:pPr algn="ctr"/>
          <a:r>
            <a:rPr lang="en-US" sz="1400" b="1" noProof="0" dirty="0"/>
            <a:t>COUNTRY TRAINING MANAGER</a:t>
          </a:r>
        </a:p>
        <a:p>
          <a:pPr algn="ctr"/>
          <a:r>
            <a:rPr lang="en-US" sz="1400" b="1" noProof="0" dirty="0"/>
            <a:t>4</a:t>
          </a:r>
        </a:p>
        <a:p>
          <a:pPr algn="l"/>
          <a:r>
            <a:rPr lang="en-US" sz="1100" b="1" noProof="0" dirty="0"/>
            <a:t>4.1 - </a:t>
          </a:r>
          <a:r>
            <a:rPr lang="en-US" sz="1100" noProof="0" dirty="0"/>
            <a:t>Upload course assets (</a:t>
          </a:r>
          <a:r>
            <a:rPr lang="en-US" sz="1100" b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final SCORM, final Storyline file, picture, video… </a:t>
          </a:r>
          <a:r>
            <a:rPr lang="en-US" sz="1100" noProof="0" dirty="0"/>
            <a:t>) in the DAMS project folder (upload to the DAMS wall for importers).</a:t>
          </a:r>
        </a:p>
        <a:p>
          <a:pPr algn="l"/>
          <a:endParaRPr lang="en-US" sz="1100" noProof="0" dirty="0"/>
        </a:p>
        <a:p>
          <a:pPr algn="l" rtl="0"/>
          <a:r>
            <a:rPr lang="en-US" sz="1100" b="1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4.2 - </a:t>
          </a:r>
          <a:r>
            <a:rPr lang="en-US" sz="1100" b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Request upload to the production LMS from the LBC</a:t>
          </a:r>
          <a:r>
            <a:rPr lang="en-US" sz="1100" noProof="0" dirty="0">
              <a:latin typeface="+mn-lt"/>
              <a:ea typeface="+mn-ea"/>
              <a:cs typeface="+mn-cs"/>
            </a:rPr>
            <a:t>/LMS Support</a:t>
          </a:r>
          <a:endParaRPr lang="en-US" sz="1100" noProof="0" dirty="0"/>
        </a:p>
      </dgm:t>
    </dgm:pt>
    <dgm:pt modelId="{250DA75D-8E54-4DF3-9FB9-48D99B11FE36}" type="parTrans" cxnId="{B96ABBB9-DE17-4448-8E58-DCD08F871060}">
      <dgm:prSet/>
      <dgm:spPr/>
      <dgm:t>
        <a:bodyPr/>
        <a:lstStyle/>
        <a:p>
          <a:endParaRPr lang="fr-FR"/>
        </a:p>
      </dgm:t>
    </dgm:pt>
    <dgm:pt modelId="{D30226E4-7993-498D-8DA0-51A69A226A52}" type="sibTrans" cxnId="{B96ABBB9-DE17-4448-8E58-DCD08F871060}">
      <dgm:prSet/>
      <dgm:spPr/>
      <dgm:t>
        <a:bodyPr/>
        <a:lstStyle/>
        <a:p>
          <a:endParaRPr lang="fr-FR"/>
        </a:p>
      </dgm:t>
    </dgm:pt>
    <dgm:pt modelId="{7A2D8B4C-AD1D-4B7D-A622-CC6499CD0DA5}" type="pres">
      <dgm:prSet presAssocID="{6D85A4CF-A73F-45A9-B0A1-AE5D436C190B}" presName="CompostProcess" presStyleCnt="0">
        <dgm:presLayoutVars>
          <dgm:dir/>
          <dgm:resizeHandles val="exact"/>
        </dgm:presLayoutVars>
      </dgm:prSet>
      <dgm:spPr/>
    </dgm:pt>
    <dgm:pt modelId="{4C3BEBBE-C3DE-4DCC-9BF4-8A9997B6C5CF}" type="pres">
      <dgm:prSet presAssocID="{6D85A4CF-A73F-45A9-B0A1-AE5D436C190B}" presName="arrow" presStyleLbl="bgShp" presStyleIdx="0" presStyleCnt="1" custScaleX="117647" custLinFactNeighborX="602" custLinFactNeighborY="-17327"/>
      <dgm:spPr/>
    </dgm:pt>
    <dgm:pt modelId="{D7F24589-21F0-4E67-9022-DEC0FF7B7142}" type="pres">
      <dgm:prSet presAssocID="{6D85A4CF-A73F-45A9-B0A1-AE5D436C190B}" presName="linearProcess" presStyleCnt="0"/>
      <dgm:spPr/>
    </dgm:pt>
    <dgm:pt modelId="{696F9AC2-3C01-411C-9BC3-32D710749EE1}" type="pres">
      <dgm:prSet presAssocID="{576619B5-FC6E-4524-9997-7DD37EF23665}" presName="textNode" presStyleLbl="node1" presStyleIdx="0" presStyleCnt="5" custScaleX="126889" custScaleY="172115" custLinFactNeighborX="16400" custLinFactNeighborY="4978">
        <dgm:presLayoutVars>
          <dgm:bulletEnabled val="1"/>
        </dgm:presLayoutVars>
      </dgm:prSet>
      <dgm:spPr/>
    </dgm:pt>
    <dgm:pt modelId="{4A923E41-2C16-4148-A480-6CC3881EE309}" type="pres">
      <dgm:prSet presAssocID="{59DDF34D-BEFC-44E8-BB61-B0C2338B83BF}" presName="sibTrans" presStyleCnt="0"/>
      <dgm:spPr/>
    </dgm:pt>
    <dgm:pt modelId="{8637303B-E321-4A3E-975A-53AE68044BE9}" type="pres">
      <dgm:prSet presAssocID="{8A59F007-99C8-44FC-95A5-BDD7AFA7D3B9}" presName="textNode" presStyleLbl="node1" presStyleIdx="1" presStyleCnt="5" custScaleX="124832" custScaleY="171537" custLinFactNeighborX="-23884" custLinFactNeighborY="4689">
        <dgm:presLayoutVars>
          <dgm:bulletEnabled val="1"/>
        </dgm:presLayoutVars>
      </dgm:prSet>
      <dgm:spPr/>
    </dgm:pt>
    <dgm:pt modelId="{6E9B2422-C387-4FB7-BA63-D647C202614C}" type="pres">
      <dgm:prSet presAssocID="{C029E442-6720-4229-8841-2427D9FA30AC}" presName="sibTrans" presStyleCnt="0"/>
      <dgm:spPr/>
    </dgm:pt>
    <dgm:pt modelId="{2ED6CA7B-287B-4488-8726-C51EBFE6EFDC}" type="pres">
      <dgm:prSet presAssocID="{47614A1D-B228-4C2D-BBA4-8238F6E3A56E}" presName="textNode" presStyleLbl="node1" presStyleIdx="2" presStyleCnt="5" custScaleX="124832" custScaleY="166214" custLinFactNeighborX="-6291" custLinFactNeighborY="1798">
        <dgm:presLayoutVars>
          <dgm:bulletEnabled val="1"/>
        </dgm:presLayoutVars>
      </dgm:prSet>
      <dgm:spPr/>
    </dgm:pt>
    <dgm:pt modelId="{1CF64273-071C-4582-9346-48AAE6AB6F22}" type="pres">
      <dgm:prSet presAssocID="{3E407433-0453-4B57-81FB-42C339420530}" presName="sibTrans" presStyleCnt="0"/>
      <dgm:spPr/>
    </dgm:pt>
    <dgm:pt modelId="{7A402DA7-3A82-4190-81A5-0A02E14E4EF3}" type="pres">
      <dgm:prSet presAssocID="{FCE84C5C-520D-44AE-B5DB-4833B19AA6AD}" presName="textNode" presStyleLbl="node1" presStyleIdx="3" presStyleCnt="5" custScaleX="124832" custScaleY="166214" custLinFactNeighborX="-10831" custLinFactNeighborY="1798">
        <dgm:presLayoutVars>
          <dgm:bulletEnabled val="1"/>
        </dgm:presLayoutVars>
      </dgm:prSet>
      <dgm:spPr/>
    </dgm:pt>
    <dgm:pt modelId="{50A581DC-CD77-4D04-965C-E49AF5BDA0CE}" type="pres">
      <dgm:prSet presAssocID="{D30226E4-7993-498D-8DA0-51A69A226A52}" presName="sibTrans" presStyleCnt="0"/>
      <dgm:spPr/>
    </dgm:pt>
    <dgm:pt modelId="{FE4BFB85-B728-41C1-93DF-E716C4BB14CC}" type="pres">
      <dgm:prSet presAssocID="{0DC88512-8DFC-45D1-AFF4-DEE5E7E8376F}" presName="textNode" presStyleLbl="node1" presStyleIdx="4" presStyleCnt="5" custScaleX="124832" custScaleY="166214" custLinFactNeighborX="-9236" custLinFactNeighborY="2743">
        <dgm:presLayoutVars>
          <dgm:bulletEnabled val="1"/>
        </dgm:presLayoutVars>
      </dgm:prSet>
      <dgm:spPr/>
    </dgm:pt>
  </dgm:ptLst>
  <dgm:cxnLst>
    <dgm:cxn modelId="{85B7C91A-DE42-448F-9C7B-541B09C55522}" srcId="{6D85A4CF-A73F-45A9-B0A1-AE5D436C190B}" destId="{8A59F007-99C8-44FC-95A5-BDD7AFA7D3B9}" srcOrd="1" destOrd="0" parTransId="{A3979401-2301-46D5-9319-ED1DD330FC39}" sibTransId="{C029E442-6720-4229-8841-2427D9FA30AC}"/>
    <dgm:cxn modelId="{61497721-DAE6-439A-9D8B-0333AE133A8B}" type="presOf" srcId="{47614A1D-B228-4C2D-BBA4-8238F6E3A56E}" destId="{2ED6CA7B-287B-4488-8726-C51EBFE6EFDC}" srcOrd="0" destOrd="0" presId="urn:microsoft.com/office/officeart/2005/8/layout/hProcess9"/>
    <dgm:cxn modelId="{23E11023-E53B-4D83-8188-B7B5FD3AF230}" srcId="{6D85A4CF-A73F-45A9-B0A1-AE5D436C190B}" destId="{47614A1D-B228-4C2D-BBA4-8238F6E3A56E}" srcOrd="2" destOrd="0" parTransId="{9B1F36EB-A09A-4423-9397-6AA7A657678C}" sibTransId="{3E407433-0453-4B57-81FB-42C339420530}"/>
    <dgm:cxn modelId="{FD728B3A-8CAC-4948-809C-0336F7425447}" srcId="{6D85A4CF-A73F-45A9-B0A1-AE5D436C190B}" destId="{576619B5-FC6E-4524-9997-7DD37EF23665}" srcOrd="0" destOrd="0" parTransId="{10C26FE9-DB3F-44EC-AAB4-D91CF666D577}" sibTransId="{59DDF34D-BEFC-44E8-BB61-B0C2338B83BF}"/>
    <dgm:cxn modelId="{5962D183-6330-40EC-8D25-F7408CD77B79}" type="presOf" srcId="{576619B5-FC6E-4524-9997-7DD37EF23665}" destId="{696F9AC2-3C01-411C-9BC3-32D710749EE1}" srcOrd="0" destOrd="0" presId="urn:microsoft.com/office/officeart/2005/8/layout/hProcess9"/>
    <dgm:cxn modelId="{CE9C55B2-BF55-4D36-940A-D28EA21D8391}" srcId="{6D85A4CF-A73F-45A9-B0A1-AE5D436C190B}" destId="{0DC88512-8DFC-45D1-AFF4-DEE5E7E8376F}" srcOrd="4" destOrd="0" parTransId="{C10CC65F-001E-4DDC-9EA1-8A48FFBD6517}" sibTransId="{464E6ABD-70AA-4F58-BBD3-82EF655717B8}"/>
    <dgm:cxn modelId="{635A10B4-A7E4-4D9B-BC7F-9780D163025B}" type="presOf" srcId="{0DC88512-8DFC-45D1-AFF4-DEE5E7E8376F}" destId="{FE4BFB85-B728-41C1-93DF-E716C4BB14CC}" srcOrd="0" destOrd="0" presId="urn:microsoft.com/office/officeart/2005/8/layout/hProcess9"/>
    <dgm:cxn modelId="{B96ABBB9-DE17-4448-8E58-DCD08F871060}" srcId="{6D85A4CF-A73F-45A9-B0A1-AE5D436C190B}" destId="{FCE84C5C-520D-44AE-B5DB-4833B19AA6AD}" srcOrd="3" destOrd="0" parTransId="{250DA75D-8E54-4DF3-9FB9-48D99B11FE36}" sibTransId="{D30226E4-7993-498D-8DA0-51A69A226A52}"/>
    <dgm:cxn modelId="{378B70D3-DDB8-4DD9-9DA2-6FD6BC809DD0}" type="presOf" srcId="{FCE84C5C-520D-44AE-B5DB-4833B19AA6AD}" destId="{7A402DA7-3A82-4190-81A5-0A02E14E4EF3}" srcOrd="0" destOrd="0" presId="urn:microsoft.com/office/officeart/2005/8/layout/hProcess9"/>
    <dgm:cxn modelId="{A8AB56D9-A78D-4C7B-8E9C-A112F1C5B572}" type="presOf" srcId="{8A59F007-99C8-44FC-95A5-BDD7AFA7D3B9}" destId="{8637303B-E321-4A3E-975A-53AE68044BE9}" srcOrd="0" destOrd="0" presId="urn:microsoft.com/office/officeart/2005/8/layout/hProcess9"/>
    <dgm:cxn modelId="{27BD5EF7-10D5-47A1-8516-B37398453DB7}" type="presOf" srcId="{6D85A4CF-A73F-45A9-B0A1-AE5D436C190B}" destId="{7A2D8B4C-AD1D-4B7D-A622-CC6499CD0DA5}" srcOrd="0" destOrd="0" presId="urn:microsoft.com/office/officeart/2005/8/layout/hProcess9"/>
    <dgm:cxn modelId="{9764CBB9-1B57-4FA2-B063-0068CBA2B75C}" type="presParOf" srcId="{7A2D8B4C-AD1D-4B7D-A622-CC6499CD0DA5}" destId="{4C3BEBBE-C3DE-4DCC-9BF4-8A9997B6C5CF}" srcOrd="0" destOrd="0" presId="urn:microsoft.com/office/officeart/2005/8/layout/hProcess9"/>
    <dgm:cxn modelId="{E1659653-0DFF-4471-914F-231A2375F90C}" type="presParOf" srcId="{7A2D8B4C-AD1D-4B7D-A622-CC6499CD0DA5}" destId="{D7F24589-21F0-4E67-9022-DEC0FF7B7142}" srcOrd="1" destOrd="0" presId="urn:microsoft.com/office/officeart/2005/8/layout/hProcess9"/>
    <dgm:cxn modelId="{8981AE90-E109-40D1-8CA8-B9F63468783C}" type="presParOf" srcId="{D7F24589-21F0-4E67-9022-DEC0FF7B7142}" destId="{696F9AC2-3C01-411C-9BC3-32D710749EE1}" srcOrd="0" destOrd="0" presId="urn:microsoft.com/office/officeart/2005/8/layout/hProcess9"/>
    <dgm:cxn modelId="{4A31B6C1-0FC4-4A14-9469-59BA60B07FC5}" type="presParOf" srcId="{D7F24589-21F0-4E67-9022-DEC0FF7B7142}" destId="{4A923E41-2C16-4148-A480-6CC3881EE309}" srcOrd="1" destOrd="0" presId="urn:microsoft.com/office/officeart/2005/8/layout/hProcess9"/>
    <dgm:cxn modelId="{6A284ABC-30BA-4C0F-9A5D-514E2648211B}" type="presParOf" srcId="{D7F24589-21F0-4E67-9022-DEC0FF7B7142}" destId="{8637303B-E321-4A3E-975A-53AE68044BE9}" srcOrd="2" destOrd="0" presId="urn:microsoft.com/office/officeart/2005/8/layout/hProcess9"/>
    <dgm:cxn modelId="{997BC591-2C34-4582-9CC0-12C84B37F3C7}" type="presParOf" srcId="{D7F24589-21F0-4E67-9022-DEC0FF7B7142}" destId="{6E9B2422-C387-4FB7-BA63-D647C202614C}" srcOrd="3" destOrd="0" presId="urn:microsoft.com/office/officeart/2005/8/layout/hProcess9"/>
    <dgm:cxn modelId="{DF006420-F2C8-4B96-BDED-3CFF77F4636F}" type="presParOf" srcId="{D7F24589-21F0-4E67-9022-DEC0FF7B7142}" destId="{2ED6CA7B-287B-4488-8726-C51EBFE6EFDC}" srcOrd="4" destOrd="0" presId="urn:microsoft.com/office/officeart/2005/8/layout/hProcess9"/>
    <dgm:cxn modelId="{ACCEF734-F0AA-46B3-BC73-79AE6C93DFE6}" type="presParOf" srcId="{D7F24589-21F0-4E67-9022-DEC0FF7B7142}" destId="{1CF64273-071C-4582-9346-48AAE6AB6F22}" srcOrd="5" destOrd="0" presId="urn:microsoft.com/office/officeart/2005/8/layout/hProcess9"/>
    <dgm:cxn modelId="{D93ABA4E-0690-4208-9C21-F1C4D178377D}" type="presParOf" srcId="{D7F24589-21F0-4E67-9022-DEC0FF7B7142}" destId="{7A402DA7-3A82-4190-81A5-0A02E14E4EF3}" srcOrd="6" destOrd="0" presId="urn:microsoft.com/office/officeart/2005/8/layout/hProcess9"/>
    <dgm:cxn modelId="{2E1EA760-E2F3-43B1-B02A-3DA4D251AD02}" type="presParOf" srcId="{D7F24589-21F0-4E67-9022-DEC0FF7B7142}" destId="{50A581DC-CD77-4D04-965C-E49AF5BDA0CE}" srcOrd="7" destOrd="0" presId="urn:microsoft.com/office/officeart/2005/8/layout/hProcess9"/>
    <dgm:cxn modelId="{2684C404-B937-4925-B6A4-EC89EA61CB3E}" type="presParOf" srcId="{D7F24589-21F0-4E67-9022-DEC0FF7B7142}" destId="{FE4BFB85-B728-41C1-93DF-E716C4BB14CC}" srcOrd="8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280F9-F94D-4713-94C3-11B778C7872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8A07AE-55CC-422D-8F14-C1C4F770C135}">
      <dgm:prSet phldrT="[Text]" custT="1"/>
      <dgm:spPr/>
      <dgm:t>
        <a:bodyPr/>
        <a:lstStyle/>
        <a:p>
          <a:r>
            <a:rPr lang="en-US" sz="1800" b="1" dirty="0"/>
            <a:t>LOCAL AGENCY</a:t>
          </a:r>
        </a:p>
      </dgm:t>
    </dgm:pt>
    <dgm:pt modelId="{E17D16D2-FB1C-4B99-AC57-9B406CC02A9D}" type="parTrans" cxnId="{A79B868A-0CEB-4CE1-AE8A-CF76F6AE1654}">
      <dgm:prSet/>
      <dgm:spPr/>
      <dgm:t>
        <a:bodyPr/>
        <a:lstStyle/>
        <a:p>
          <a:endParaRPr lang="en-US"/>
        </a:p>
      </dgm:t>
    </dgm:pt>
    <dgm:pt modelId="{3897C20C-33B4-4D46-8B3E-44FB43F36F16}" type="sibTrans" cxnId="{A79B868A-0CEB-4CE1-AE8A-CF76F6AE1654}">
      <dgm:prSet/>
      <dgm:spPr/>
      <dgm:t>
        <a:bodyPr/>
        <a:lstStyle/>
        <a:p>
          <a:endParaRPr lang="en-US"/>
        </a:p>
      </dgm:t>
    </dgm:pt>
    <dgm:pt modelId="{B310DB90-A9D7-49BC-AF2A-BEB3EE38D6B4}">
      <dgm:prSet phldrT="[Text]"/>
      <dgm:spPr/>
      <dgm:t>
        <a:bodyPr/>
        <a:lstStyle/>
        <a:p>
          <a:endParaRPr lang="en-US" dirty="0"/>
        </a:p>
      </dgm:t>
    </dgm:pt>
    <dgm:pt modelId="{BE7B20DB-E05D-46E8-8545-B68A92B976BF}" type="parTrans" cxnId="{4836E467-3C30-4A64-95E9-A4C1DE9971DE}">
      <dgm:prSet/>
      <dgm:spPr/>
      <dgm:t>
        <a:bodyPr/>
        <a:lstStyle/>
        <a:p>
          <a:endParaRPr lang="en-US"/>
        </a:p>
      </dgm:t>
    </dgm:pt>
    <dgm:pt modelId="{ADB42D46-FD63-4C20-ACAA-7078A9F6F7C3}" type="sibTrans" cxnId="{4836E467-3C30-4A64-95E9-A4C1DE9971DE}">
      <dgm:prSet/>
      <dgm:spPr/>
      <dgm:t>
        <a:bodyPr/>
        <a:lstStyle/>
        <a:p>
          <a:endParaRPr lang="en-US"/>
        </a:p>
      </dgm:t>
    </dgm:pt>
    <dgm:pt modelId="{28D0959A-A749-4BEB-99F1-AC98F15E3C60}">
      <dgm:prSet phldrT="[Text]" custT="1"/>
      <dgm:spPr/>
      <dgm:t>
        <a:bodyPr/>
        <a:lstStyle/>
        <a:p>
          <a:r>
            <a:rPr lang="en-US" sz="1400" noProof="0" dirty="0">
              <a:latin typeface="+mn-lt"/>
              <a:ea typeface="+mn-ea"/>
              <a:cs typeface="+mn-cs"/>
            </a:rPr>
            <a:t>Responsible for translation &amp; localization of the WBT with Articulate Storyline according to central guidelines.</a:t>
          </a:r>
          <a:endParaRPr lang="en-US" sz="1400" noProof="0" dirty="0"/>
        </a:p>
      </dgm:t>
    </dgm:pt>
    <dgm:pt modelId="{9379FFE0-893D-42F7-8AC9-15A4CD6533F8}" type="parTrans" cxnId="{12E953BD-1901-4433-B100-0623F01CDB8D}">
      <dgm:prSet/>
      <dgm:spPr/>
      <dgm:t>
        <a:bodyPr/>
        <a:lstStyle/>
        <a:p>
          <a:endParaRPr lang="en-US"/>
        </a:p>
      </dgm:t>
    </dgm:pt>
    <dgm:pt modelId="{FA6C8D72-AC13-4876-A2FF-CD302C2741EB}" type="sibTrans" cxnId="{12E953BD-1901-4433-B100-0623F01CDB8D}">
      <dgm:prSet/>
      <dgm:spPr/>
      <dgm:t>
        <a:bodyPr/>
        <a:lstStyle/>
        <a:p>
          <a:endParaRPr lang="en-US"/>
        </a:p>
      </dgm:t>
    </dgm:pt>
    <dgm:pt modelId="{0B4868D3-36B2-4B67-9A09-972C86142476}">
      <dgm:prSet phldrT="[Text]" custT="1"/>
      <dgm:spPr/>
      <dgm:t>
        <a:bodyPr/>
        <a:lstStyle/>
        <a:p>
          <a:r>
            <a:rPr lang="en-US" sz="1800" b="1" dirty="0"/>
            <a:t>COUNTRY TRAINING MANAGER</a:t>
          </a:r>
        </a:p>
      </dgm:t>
    </dgm:pt>
    <dgm:pt modelId="{6216CD2D-64E8-4EE1-8C35-E1CF80BBB64D}" type="parTrans" cxnId="{20CE2982-CA20-4BE4-8303-9593B246F7A5}">
      <dgm:prSet/>
      <dgm:spPr/>
      <dgm:t>
        <a:bodyPr/>
        <a:lstStyle/>
        <a:p>
          <a:endParaRPr lang="en-US"/>
        </a:p>
      </dgm:t>
    </dgm:pt>
    <dgm:pt modelId="{DD2DE1E1-D265-4DEA-A737-DECCEBC22387}" type="sibTrans" cxnId="{20CE2982-CA20-4BE4-8303-9593B246F7A5}">
      <dgm:prSet/>
      <dgm:spPr/>
      <dgm:t>
        <a:bodyPr/>
        <a:lstStyle/>
        <a:p>
          <a:endParaRPr lang="en-US"/>
        </a:p>
      </dgm:t>
    </dgm:pt>
    <dgm:pt modelId="{3A45A708-D908-46CE-9281-A1FE215007D4}">
      <dgm:prSet phldrT="[Text]"/>
      <dgm:spPr/>
      <dgm:t>
        <a:bodyPr/>
        <a:lstStyle/>
        <a:p>
          <a:endParaRPr lang="en-US" dirty="0"/>
        </a:p>
      </dgm:t>
    </dgm:pt>
    <dgm:pt modelId="{4CDCB225-A82D-4CD3-9B73-4279367608D2}" type="parTrans" cxnId="{8F1E6F8A-110E-46E4-84A6-E67BC0BB5C0B}">
      <dgm:prSet/>
      <dgm:spPr/>
      <dgm:t>
        <a:bodyPr/>
        <a:lstStyle/>
        <a:p>
          <a:endParaRPr lang="en-US"/>
        </a:p>
      </dgm:t>
    </dgm:pt>
    <dgm:pt modelId="{ADECAD91-EF95-4723-BBD4-4F6F99EB07D2}" type="sibTrans" cxnId="{8F1E6F8A-110E-46E4-84A6-E67BC0BB5C0B}">
      <dgm:prSet/>
      <dgm:spPr/>
      <dgm:t>
        <a:bodyPr/>
        <a:lstStyle/>
        <a:p>
          <a:endParaRPr lang="en-US"/>
        </a:p>
      </dgm:t>
    </dgm:pt>
    <dgm:pt modelId="{4DA226BC-4A2B-4435-9D4B-97C9D911607C}">
      <dgm:prSet phldrT="[Text]" custT="1"/>
      <dgm:spPr/>
      <dgm:t>
        <a:bodyPr/>
        <a:lstStyle/>
        <a:p>
          <a:r>
            <a:rPr lang="en-US" sz="1400" noProof="0" dirty="0">
              <a:latin typeface="+mn-lt"/>
              <a:ea typeface="+mn-ea"/>
              <a:cs typeface="+mn-cs"/>
            </a:rPr>
            <a:t>Responsible for signing-off the WBT content according to the pedagogical targets.</a:t>
          </a:r>
          <a:endParaRPr lang="en-US" sz="1400" noProof="0" dirty="0"/>
        </a:p>
      </dgm:t>
    </dgm:pt>
    <dgm:pt modelId="{3E09E31D-9187-43B5-9441-BC2D5F66B159}" type="parTrans" cxnId="{44BE11B4-8832-4112-AE51-D3119F42503F}">
      <dgm:prSet/>
      <dgm:spPr/>
      <dgm:t>
        <a:bodyPr/>
        <a:lstStyle/>
        <a:p>
          <a:endParaRPr lang="en-US"/>
        </a:p>
      </dgm:t>
    </dgm:pt>
    <dgm:pt modelId="{24B289E4-8B88-4BA1-B137-8510FC81D69F}" type="sibTrans" cxnId="{44BE11B4-8832-4112-AE51-D3119F42503F}">
      <dgm:prSet/>
      <dgm:spPr/>
      <dgm:t>
        <a:bodyPr/>
        <a:lstStyle/>
        <a:p>
          <a:endParaRPr lang="en-US"/>
        </a:p>
      </dgm:t>
    </dgm:pt>
    <dgm:pt modelId="{0FC9E497-38E1-4606-BDD8-62BD30AB38C0}">
      <dgm:prSet phldrT="[Text]" custT="1"/>
      <dgm:spPr/>
      <dgm:t>
        <a:bodyPr/>
        <a:lstStyle/>
        <a:p>
          <a:pPr rtl="0"/>
          <a:r>
            <a:rPr lang="en-US" sz="1800" b="1" dirty="0">
              <a:latin typeface="Encode Sans ExpandedLight"/>
            </a:rPr>
            <a:t>LBC/LMS Support</a:t>
          </a:r>
          <a:endParaRPr lang="en-US" sz="1800" b="1" dirty="0"/>
        </a:p>
      </dgm:t>
    </dgm:pt>
    <dgm:pt modelId="{3401FD9D-8260-4005-B9D1-9D17201DDCFB}" type="parTrans" cxnId="{D28F6792-E140-4E36-B2FA-F04B30DA6AA3}">
      <dgm:prSet/>
      <dgm:spPr/>
      <dgm:t>
        <a:bodyPr/>
        <a:lstStyle/>
        <a:p>
          <a:endParaRPr lang="en-US"/>
        </a:p>
      </dgm:t>
    </dgm:pt>
    <dgm:pt modelId="{8937D5D4-3A01-4237-A2FB-C7DA1863225D}" type="sibTrans" cxnId="{D28F6792-E140-4E36-B2FA-F04B30DA6AA3}">
      <dgm:prSet/>
      <dgm:spPr/>
      <dgm:t>
        <a:bodyPr/>
        <a:lstStyle/>
        <a:p>
          <a:endParaRPr lang="en-US"/>
        </a:p>
      </dgm:t>
    </dgm:pt>
    <dgm:pt modelId="{DDAD8041-5A36-4173-B497-79DCDAD09077}">
      <dgm:prSet phldrT="[Text]"/>
      <dgm:spPr/>
      <dgm:t>
        <a:bodyPr/>
        <a:lstStyle/>
        <a:p>
          <a:endParaRPr lang="en-US" dirty="0"/>
        </a:p>
      </dgm:t>
    </dgm:pt>
    <dgm:pt modelId="{B7AAB8B3-1897-4419-B87D-D2F9AD9D5F9B}" type="parTrans" cxnId="{734805B7-69E9-44DB-9E02-F67F72A843D3}">
      <dgm:prSet/>
      <dgm:spPr/>
      <dgm:t>
        <a:bodyPr/>
        <a:lstStyle/>
        <a:p>
          <a:endParaRPr lang="en-US"/>
        </a:p>
      </dgm:t>
    </dgm:pt>
    <dgm:pt modelId="{220B0875-56FC-489C-B1A7-7CD6AC0CB6AB}" type="sibTrans" cxnId="{734805B7-69E9-44DB-9E02-F67F72A843D3}">
      <dgm:prSet/>
      <dgm:spPr/>
      <dgm:t>
        <a:bodyPr/>
        <a:lstStyle/>
        <a:p>
          <a:endParaRPr lang="en-US"/>
        </a:p>
      </dgm:t>
    </dgm:pt>
    <dgm:pt modelId="{7A10C5C6-A81C-4529-BB24-2D5E5CB22595}">
      <dgm:prSet phldrT="[Text]" custT="1"/>
      <dgm:spPr/>
      <dgm:t>
        <a:bodyPr/>
        <a:lstStyle/>
        <a:p>
          <a:r>
            <a:rPr lang="en-US" sz="1400" dirty="0"/>
            <a:t>Responsible for implementing and maintaining the DAMS folder structure.</a:t>
          </a:r>
        </a:p>
      </dgm:t>
    </dgm:pt>
    <dgm:pt modelId="{FF535386-5508-4A21-900C-A02E540CF1F6}" type="parTrans" cxnId="{FC372C7E-E888-4E33-ACCB-BF62325AD964}">
      <dgm:prSet/>
      <dgm:spPr/>
      <dgm:t>
        <a:bodyPr/>
        <a:lstStyle/>
        <a:p>
          <a:endParaRPr lang="en-US"/>
        </a:p>
      </dgm:t>
    </dgm:pt>
    <dgm:pt modelId="{BC370E99-C08E-457A-BD6F-2CEB3145A848}" type="sibTrans" cxnId="{FC372C7E-E888-4E33-ACCB-BF62325AD964}">
      <dgm:prSet/>
      <dgm:spPr/>
      <dgm:t>
        <a:bodyPr/>
        <a:lstStyle/>
        <a:p>
          <a:endParaRPr lang="en-US"/>
        </a:p>
      </dgm:t>
    </dgm:pt>
    <dgm:pt modelId="{DFE3668A-FF37-4953-AC33-79AEAD5FF083}">
      <dgm:prSet phldrT="[Text]" custT="1"/>
      <dgm:spPr/>
      <dgm:t>
        <a:bodyPr/>
        <a:lstStyle/>
        <a:p>
          <a:r>
            <a:rPr lang="en-US" sz="1400" noProof="0" dirty="0">
              <a:latin typeface="+mn-lt"/>
              <a:ea typeface="+mn-ea"/>
              <a:cs typeface="+mn-cs"/>
            </a:rPr>
            <a:t>Responsible for carrying out quality and functional checks in the Pilot-LMS.</a:t>
          </a:r>
          <a:endParaRPr lang="en-US" sz="1400" noProof="0" dirty="0"/>
        </a:p>
      </dgm:t>
    </dgm:pt>
    <dgm:pt modelId="{A38D79E5-F2EA-4FA0-B20E-B0F8CC27D53D}" type="parTrans" cxnId="{787E8CF4-525E-4CDF-9F11-317AB0B38C9B}">
      <dgm:prSet/>
      <dgm:spPr/>
      <dgm:t>
        <a:bodyPr/>
        <a:lstStyle/>
        <a:p>
          <a:endParaRPr lang="en-US"/>
        </a:p>
      </dgm:t>
    </dgm:pt>
    <dgm:pt modelId="{281F1F2B-6137-4547-AFA0-32179A9AB748}" type="sibTrans" cxnId="{787E8CF4-525E-4CDF-9F11-317AB0B38C9B}">
      <dgm:prSet/>
      <dgm:spPr/>
      <dgm:t>
        <a:bodyPr/>
        <a:lstStyle/>
        <a:p>
          <a:endParaRPr lang="en-US"/>
        </a:p>
      </dgm:t>
    </dgm:pt>
    <dgm:pt modelId="{731E7EF5-373C-4F8F-82B8-22D020F76C9A}">
      <dgm:prSet phldrT="[Text]" custT="1"/>
      <dgm:spPr/>
      <dgm:t>
        <a:bodyPr/>
        <a:lstStyle/>
        <a:p>
          <a:r>
            <a:rPr lang="en-US" sz="1400" noProof="0" dirty="0">
              <a:latin typeface="+mn-lt"/>
              <a:ea typeface="+mn-ea"/>
              <a:cs typeface="+mn-cs"/>
            </a:rPr>
            <a:t>Responsible for uploading local assets to the DAMS country folder.</a:t>
          </a:r>
          <a:endParaRPr lang="en-US" sz="1400" noProof="0" dirty="0"/>
        </a:p>
      </dgm:t>
    </dgm:pt>
    <dgm:pt modelId="{6D69D63B-8D0F-4A3F-B363-FA61D79A2FE7}" type="parTrans" cxnId="{1037340E-42B1-470A-8A36-6512EA27C627}">
      <dgm:prSet/>
      <dgm:spPr/>
      <dgm:t>
        <a:bodyPr/>
        <a:lstStyle/>
        <a:p>
          <a:endParaRPr lang="en-US"/>
        </a:p>
      </dgm:t>
    </dgm:pt>
    <dgm:pt modelId="{07670B58-E5F4-4C63-A6AC-74748A04BE99}" type="sibTrans" cxnId="{1037340E-42B1-470A-8A36-6512EA27C627}">
      <dgm:prSet/>
      <dgm:spPr/>
      <dgm:t>
        <a:bodyPr/>
        <a:lstStyle/>
        <a:p>
          <a:endParaRPr lang="en-US"/>
        </a:p>
      </dgm:t>
    </dgm:pt>
    <dgm:pt modelId="{77E67FB0-A53E-4341-B0B7-DB8DA2CF79BB}">
      <dgm:prSet phldrT="[Text]"/>
      <dgm:spPr/>
      <dgm:t>
        <a:bodyPr/>
        <a:lstStyle/>
        <a:p>
          <a:endParaRPr lang="en-US" sz="700" noProof="0" dirty="0"/>
        </a:p>
      </dgm:t>
    </dgm:pt>
    <dgm:pt modelId="{3D7FC8E4-F7D8-469F-A5D1-A03DEEC9CBA4}" type="parTrans" cxnId="{23C49930-24C7-493B-8906-6709138946CE}">
      <dgm:prSet/>
      <dgm:spPr/>
      <dgm:t>
        <a:bodyPr/>
        <a:lstStyle/>
        <a:p>
          <a:endParaRPr lang="en-US"/>
        </a:p>
      </dgm:t>
    </dgm:pt>
    <dgm:pt modelId="{526A3CFE-A631-4C76-8B68-53B748EF7EEB}" type="sibTrans" cxnId="{23C49930-24C7-493B-8906-6709138946CE}">
      <dgm:prSet/>
      <dgm:spPr/>
      <dgm:t>
        <a:bodyPr/>
        <a:lstStyle/>
        <a:p>
          <a:endParaRPr lang="en-US"/>
        </a:p>
      </dgm:t>
    </dgm:pt>
    <dgm:pt modelId="{C52ED18B-62D8-4DD6-9077-1BE3F4F62AC1}">
      <dgm:prSet phldrT="[Text]" custT="1"/>
      <dgm:spPr/>
      <dgm:t>
        <a:bodyPr/>
        <a:lstStyle/>
        <a:p>
          <a:pPr rtl="0"/>
          <a:r>
            <a:rPr lang="en-US" sz="1400" noProof="0" dirty="0"/>
            <a:t>Responsible for requesting the WBT upload in the Pilot-LMS from the LBC</a:t>
          </a:r>
          <a:r>
            <a:rPr lang="en-US" sz="1400" noProof="0" dirty="0">
              <a:latin typeface="Encode Sans ExpandedLight"/>
            </a:rPr>
            <a:t>/LMS Support</a:t>
          </a:r>
          <a:r>
            <a:rPr lang="en-US" sz="1400" noProof="0" dirty="0"/>
            <a:t>.</a:t>
          </a:r>
        </a:p>
      </dgm:t>
    </dgm:pt>
    <dgm:pt modelId="{98C26858-86FF-4A27-9713-04C90B3696DE}" type="parTrans" cxnId="{4ACB3191-2727-4222-A811-4A6E2AB1FD25}">
      <dgm:prSet/>
      <dgm:spPr/>
      <dgm:t>
        <a:bodyPr/>
        <a:lstStyle/>
        <a:p>
          <a:endParaRPr lang="en-US"/>
        </a:p>
      </dgm:t>
    </dgm:pt>
    <dgm:pt modelId="{D109FA2A-111E-4589-9616-D5010564A578}" type="sibTrans" cxnId="{4ACB3191-2727-4222-A811-4A6E2AB1FD25}">
      <dgm:prSet/>
      <dgm:spPr/>
      <dgm:t>
        <a:bodyPr/>
        <a:lstStyle/>
        <a:p>
          <a:endParaRPr lang="en-US"/>
        </a:p>
      </dgm:t>
    </dgm:pt>
    <dgm:pt modelId="{8C3087F6-6BF5-4D35-8F51-7B3B4FD9A06F}">
      <dgm:prSet phldrT="[Text]" custT="1"/>
      <dgm:spPr/>
      <dgm:t>
        <a:bodyPr/>
        <a:lstStyle/>
        <a:p>
          <a:r>
            <a:rPr lang="en-US" sz="1400" dirty="0"/>
            <a:t>Responsible for publishing the WBT in Pilot-LMS.</a:t>
          </a:r>
        </a:p>
      </dgm:t>
    </dgm:pt>
    <dgm:pt modelId="{FE39FC1D-D51F-4276-B5A2-80A65550A29B}" type="parTrans" cxnId="{37BF0C37-93AE-4FCB-868B-E15CAEF5A26B}">
      <dgm:prSet/>
      <dgm:spPr/>
      <dgm:t>
        <a:bodyPr/>
        <a:lstStyle/>
        <a:p>
          <a:endParaRPr lang="en-US"/>
        </a:p>
      </dgm:t>
    </dgm:pt>
    <dgm:pt modelId="{64A755D7-B8C7-4551-A36D-95F52325141D}" type="sibTrans" cxnId="{37BF0C37-93AE-4FCB-868B-E15CAEF5A26B}">
      <dgm:prSet/>
      <dgm:spPr/>
      <dgm:t>
        <a:bodyPr/>
        <a:lstStyle/>
        <a:p>
          <a:endParaRPr lang="en-US"/>
        </a:p>
      </dgm:t>
    </dgm:pt>
    <dgm:pt modelId="{546EE1D8-2E48-4455-89ED-76689E88ECB1}">
      <dgm:prSet phldrT="[Text]" custT="1"/>
      <dgm:spPr/>
      <dgm:t>
        <a:bodyPr/>
        <a:lstStyle/>
        <a:p>
          <a:r>
            <a:rPr lang="en-US" sz="1400" dirty="0"/>
            <a:t>Responsible for publishing the WBT in the LMS.</a:t>
          </a:r>
        </a:p>
      </dgm:t>
    </dgm:pt>
    <dgm:pt modelId="{D70D17E6-D3F1-4946-AEFD-D305BA51BDAB}" type="parTrans" cxnId="{D5855E62-4ADC-4626-9684-FA2917F95A6A}">
      <dgm:prSet/>
      <dgm:spPr/>
      <dgm:t>
        <a:bodyPr/>
        <a:lstStyle/>
        <a:p>
          <a:endParaRPr lang="en-US"/>
        </a:p>
      </dgm:t>
    </dgm:pt>
    <dgm:pt modelId="{C1CEAA36-EADE-4068-B551-D38305DF2BC4}" type="sibTrans" cxnId="{D5855E62-4ADC-4626-9684-FA2917F95A6A}">
      <dgm:prSet/>
      <dgm:spPr/>
      <dgm:t>
        <a:bodyPr/>
        <a:lstStyle/>
        <a:p>
          <a:endParaRPr lang="en-US"/>
        </a:p>
      </dgm:t>
    </dgm:pt>
    <dgm:pt modelId="{E55F3FC4-8ED4-4C80-9571-ACFCE52319A9}">
      <dgm:prSet phldrT="[Text]" custT="1"/>
      <dgm:spPr/>
      <dgm:t>
        <a:bodyPr/>
        <a:lstStyle/>
        <a:p>
          <a:r>
            <a:rPr lang="en-US" sz="1400" dirty="0"/>
            <a:t>Responsible for providing support for the LMS and DAMS.</a:t>
          </a:r>
        </a:p>
      </dgm:t>
    </dgm:pt>
    <dgm:pt modelId="{6F5CD089-8965-4256-89B2-F2FED254A118}" type="parTrans" cxnId="{21E03626-EBCA-4955-B232-9151629E30F9}">
      <dgm:prSet/>
      <dgm:spPr/>
      <dgm:t>
        <a:bodyPr/>
        <a:lstStyle/>
        <a:p>
          <a:endParaRPr lang="en-US"/>
        </a:p>
      </dgm:t>
    </dgm:pt>
    <dgm:pt modelId="{675089AF-B844-4525-A60E-67D6D0691F66}" type="sibTrans" cxnId="{21E03626-EBCA-4955-B232-9151629E30F9}">
      <dgm:prSet/>
      <dgm:spPr/>
      <dgm:t>
        <a:bodyPr/>
        <a:lstStyle/>
        <a:p>
          <a:endParaRPr lang="en-US"/>
        </a:p>
      </dgm:t>
    </dgm:pt>
    <dgm:pt modelId="{BCC858F1-004F-430E-B1E4-467ECB753873}">
      <dgm:prSet phldrT="[Text]" custT="1"/>
      <dgm:spPr/>
      <dgm:t>
        <a:bodyPr/>
        <a:lstStyle/>
        <a:p>
          <a:r>
            <a:rPr lang="en-US" sz="1400" dirty="0"/>
            <a:t>Responsible for the management of DAMS licenses</a:t>
          </a:r>
          <a:r>
            <a:rPr lang="en-US" sz="1400" dirty="0">
              <a:latin typeface="Encode Sans ExpandedLight"/>
            </a:rPr>
            <a:t>.</a:t>
          </a:r>
          <a:endParaRPr lang="en-US" sz="1400" dirty="0"/>
        </a:p>
      </dgm:t>
    </dgm:pt>
    <dgm:pt modelId="{85B5E000-F491-45FA-B5DC-F45F40BC3FDF}" type="parTrans" cxnId="{9A889EDD-00F6-41B8-B5E4-9E2465C32639}">
      <dgm:prSet/>
      <dgm:spPr/>
      <dgm:t>
        <a:bodyPr/>
        <a:lstStyle/>
        <a:p>
          <a:endParaRPr lang="en-US"/>
        </a:p>
      </dgm:t>
    </dgm:pt>
    <dgm:pt modelId="{7870177B-8713-422A-86A3-ED287E68098C}" type="sibTrans" cxnId="{9A889EDD-00F6-41B8-B5E4-9E2465C32639}">
      <dgm:prSet/>
      <dgm:spPr/>
      <dgm:t>
        <a:bodyPr/>
        <a:lstStyle/>
        <a:p>
          <a:endParaRPr lang="en-US"/>
        </a:p>
      </dgm:t>
    </dgm:pt>
    <dgm:pt modelId="{0C760016-6978-4A47-A637-0F1F3A71202A}">
      <dgm:prSet phldrT="[Text]" custT="1"/>
      <dgm:spPr/>
      <dgm:t>
        <a:bodyPr/>
        <a:lstStyle/>
        <a:p>
          <a:pPr rtl="0"/>
          <a:r>
            <a:rPr lang="en-US" sz="1400" noProof="0" dirty="0"/>
            <a:t>Responsible for requesting creation of the </a:t>
          </a:r>
          <a:r>
            <a:rPr lang="en-US" sz="1400" noProof="0" dirty="0">
              <a:latin typeface="+mn-lt"/>
              <a:ea typeface="+mn-ea"/>
              <a:cs typeface="+mn-cs"/>
            </a:rPr>
            <a:t>DAMS country folder from the LBC/LMS Support.</a:t>
          </a:r>
          <a:endParaRPr lang="en-US" sz="1400" noProof="0" dirty="0"/>
        </a:p>
      </dgm:t>
    </dgm:pt>
    <dgm:pt modelId="{A1EAEA91-6CAD-45E5-B0AA-1A5914C65B9F}" type="parTrans" cxnId="{90A14A97-4984-4F4F-8073-51C1774DA4DD}">
      <dgm:prSet/>
      <dgm:spPr/>
      <dgm:t>
        <a:bodyPr/>
        <a:lstStyle/>
        <a:p>
          <a:endParaRPr lang="en-US"/>
        </a:p>
      </dgm:t>
    </dgm:pt>
    <dgm:pt modelId="{86079B1F-6E2B-44D7-B4A8-3658459CA982}" type="sibTrans" cxnId="{90A14A97-4984-4F4F-8073-51C1774DA4DD}">
      <dgm:prSet/>
      <dgm:spPr/>
      <dgm:t>
        <a:bodyPr/>
        <a:lstStyle/>
        <a:p>
          <a:endParaRPr lang="en-US"/>
        </a:p>
      </dgm:t>
    </dgm:pt>
    <dgm:pt modelId="{2FC0EB38-6731-4B11-83C6-3F479D569048}">
      <dgm:prSet phldrT="[Text]" custT="1"/>
      <dgm:spPr/>
      <dgm:t>
        <a:bodyPr/>
        <a:lstStyle/>
        <a:p>
          <a:r>
            <a:rPr lang="en-US" sz="1400" noProof="0" dirty="0"/>
            <a:t>Responsible for requesting final course upload to the LMS</a:t>
          </a:r>
          <a:r>
            <a:rPr lang="en-US" sz="1400" noProof="0" dirty="0">
              <a:latin typeface="Encode Sans ExpandedLight"/>
            </a:rPr>
            <a:t>.</a:t>
          </a:r>
          <a:endParaRPr lang="en-US" sz="1400" noProof="0" dirty="0"/>
        </a:p>
      </dgm:t>
    </dgm:pt>
    <dgm:pt modelId="{544C2B7A-D752-4597-A3A3-E3BFE0E3BF14}" type="parTrans" cxnId="{8D3DF563-4611-42B8-87F1-C3F4C1E18C01}">
      <dgm:prSet/>
      <dgm:spPr/>
      <dgm:t>
        <a:bodyPr/>
        <a:lstStyle/>
        <a:p>
          <a:endParaRPr lang="en-US"/>
        </a:p>
      </dgm:t>
    </dgm:pt>
    <dgm:pt modelId="{ECE8412F-7471-455D-8F11-1F103056834C}" type="sibTrans" cxnId="{8D3DF563-4611-42B8-87F1-C3F4C1E18C01}">
      <dgm:prSet/>
      <dgm:spPr/>
      <dgm:t>
        <a:bodyPr/>
        <a:lstStyle/>
        <a:p>
          <a:endParaRPr lang="en-US"/>
        </a:p>
      </dgm:t>
    </dgm:pt>
    <dgm:pt modelId="{8B14B84A-A99D-4F18-89C1-9C0FD64069C8}">
      <dgm:prSet phldrT="[Text]" custT="1"/>
      <dgm:spPr/>
      <dgm:t>
        <a:bodyPr/>
        <a:lstStyle/>
        <a:p>
          <a:endParaRPr lang="en-US" sz="1400" noProof="0" dirty="0"/>
        </a:p>
      </dgm:t>
    </dgm:pt>
    <dgm:pt modelId="{0F495C95-270A-47B1-84AC-960D20096E3B}" type="parTrans" cxnId="{0A67DA99-B803-489B-A1C9-C14ABE7A0F6A}">
      <dgm:prSet/>
      <dgm:spPr/>
      <dgm:t>
        <a:bodyPr/>
        <a:lstStyle/>
        <a:p>
          <a:endParaRPr lang="en-US"/>
        </a:p>
      </dgm:t>
    </dgm:pt>
    <dgm:pt modelId="{F0893815-5CB5-467A-B3D3-4424ECB5A6B8}" type="sibTrans" cxnId="{0A67DA99-B803-489B-A1C9-C14ABE7A0F6A}">
      <dgm:prSet/>
      <dgm:spPr/>
      <dgm:t>
        <a:bodyPr/>
        <a:lstStyle/>
        <a:p>
          <a:endParaRPr lang="en-US"/>
        </a:p>
      </dgm:t>
    </dgm:pt>
    <dgm:pt modelId="{2DDFFA8C-00AA-4DEE-91FD-C406219EBB4A}">
      <dgm:prSet phldrT="[Text]" custT="1"/>
      <dgm:spPr/>
      <dgm:t>
        <a:bodyPr/>
        <a:lstStyle/>
        <a:p>
          <a:r>
            <a:rPr lang="en-US" sz="1400" dirty="0"/>
            <a:t>Responsible to provide Local Agency Pilot-LMS credentials</a:t>
          </a:r>
        </a:p>
      </dgm:t>
    </dgm:pt>
    <dgm:pt modelId="{1CF28DD6-68AC-4F02-B062-93B63A60370B}" type="parTrans" cxnId="{38142910-13BD-482E-8443-4425FB42D13C}">
      <dgm:prSet/>
      <dgm:spPr/>
      <dgm:t>
        <a:bodyPr/>
        <a:lstStyle/>
        <a:p>
          <a:endParaRPr lang="en-US"/>
        </a:p>
      </dgm:t>
    </dgm:pt>
    <dgm:pt modelId="{1415AF1A-2F4E-4D87-B768-AA83361F46AC}" type="sibTrans" cxnId="{38142910-13BD-482E-8443-4425FB42D13C}">
      <dgm:prSet/>
      <dgm:spPr/>
      <dgm:t>
        <a:bodyPr/>
        <a:lstStyle/>
        <a:p>
          <a:endParaRPr lang="en-US"/>
        </a:p>
      </dgm:t>
    </dgm:pt>
    <dgm:pt modelId="{68169754-0350-40CD-B28F-B3BB574BF192}" type="pres">
      <dgm:prSet presAssocID="{D05280F9-F94D-4713-94C3-11B778C7872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F1E17BC-0870-4400-A231-849302A189C5}" type="pres">
      <dgm:prSet presAssocID="{F88A07AE-55CC-422D-8F14-C1C4F770C135}" presName="composite" presStyleCnt="0"/>
      <dgm:spPr/>
    </dgm:pt>
    <dgm:pt modelId="{E9DF40C8-2D5E-46F9-B341-80199252F100}" type="pres">
      <dgm:prSet presAssocID="{F88A07AE-55CC-422D-8F14-C1C4F770C135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4AE6E2E-3760-4B9D-932E-EF208AEACE4C}" type="pres">
      <dgm:prSet presAssocID="{F88A07AE-55CC-422D-8F14-C1C4F770C135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174BB0FA-146D-4965-8FBB-8B510F6EC2C7}" type="pres">
      <dgm:prSet presAssocID="{F88A07AE-55CC-422D-8F14-C1C4F770C135}" presName="Accent" presStyleLbl="parChTrans1D1" presStyleIdx="0" presStyleCnt="3"/>
      <dgm:spPr/>
    </dgm:pt>
    <dgm:pt modelId="{E94D0CAF-72CE-44C6-9400-3FE25895D30E}" type="pres">
      <dgm:prSet presAssocID="{F88A07AE-55CC-422D-8F14-C1C4F770C135}" presName="Child" presStyleLbl="revTx" presStyleIdx="1" presStyleCnt="6" custScaleY="39752">
        <dgm:presLayoutVars>
          <dgm:chMax val="0"/>
          <dgm:chPref val="0"/>
          <dgm:bulletEnabled val="1"/>
        </dgm:presLayoutVars>
      </dgm:prSet>
      <dgm:spPr/>
    </dgm:pt>
    <dgm:pt modelId="{AB448899-6224-40B6-BD15-427C10181487}" type="pres">
      <dgm:prSet presAssocID="{3897C20C-33B4-4D46-8B3E-44FB43F36F16}" presName="sibTrans" presStyleCnt="0"/>
      <dgm:spPr/>
    </dgm:pt>
    <dgm:pt modelId="{B544C5CE-AD9F-4432-B41D-2B39148A252A}" type="pres">
      <dgm:prSet presAssocID="{0B4868D3-36B2-4B67-9A09-972C86142476}" presName="composite" presStyleCnt="0"/>
      <dgm:spPr/>
    </dgm:pt>
    <dgm:pt modelId="{B540636F-620B-4DBA-BCF2-8ADF20C969A8}" type="pres">
      <dgm:prSet presAssocID="{0B4868D3-36B2-4B67-9A09-972C8614247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5E31A72-9FC3-44AA-8422-141E6FE02667}" type="pres">
      <dgm:prSet presAssocID="{0B4868D3-36B2-4B67-9A09-972C8614247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EC76C7F4-D8D5-492D-8B95-19D5A96F7D94}" type="pres">
      <dgm:prSet presAssocID="{0B4868D3-36B2-4B67-9A09-972C86142476}" presName="Accent" presStyleLbl="parChTrans1D1" presStyleIdx="1" presStyleCnt="3"/>
      <dgm:spPr/>
    </dgm:pt>
    <dgm:pt modelId="{3F7B9E6B-71DA-47EB-947F-F124FA1CDDDA}" type="pres">
      <dgm:prSet presAssocID="{0B4868D3-36B2-4B67-9A09-972C86142476}" presName="Child" presStyleLbl="revTx" presStyleIdx="3" presStyleCnt="6" custScaleY="85425">
        <dgm:presLayoutVars>
          <dgm:chMax val="0"/>
          <dgm:chPref val="0"/>
          <dgm:bulletEnabled val="1"/>
        </dgm:presLayoutVars>
      </dgm:prSet>
      <dgm:spPr/>
    </dgm:pt>
    <dgm:pt modelId="{CC4E6DE5-D51C-439D-A91C-411825C03EE9}" type="pres">
      <dgm:prSet presAssocID="{DD2DE1E1-D265-4DEA-A737-DECCEBC22387}" presName="sibTrans" presStyleCnt="0"/>
      <dgm:spPr/>
    </dgm:pt>
    <dgm:pt modelId="{9A3A2E82-D37C-42B9-80A9-1B1C0A2D40BB}" type="pres">
      <dgm:prSet presAssocID="{0FC9E497-38E1-4606-BDD8-62BD30AB38C0}" presName="composite" presStyleCnt="0"/>
      <dgm:spPr/>
    </dgm:pt>
    <dgm:pt modelId="{640B1D45-1FD2-4C0C-AA98-4063D8BF45BB}" type="pres">
      <dgm:prSet presAssocID="{0FC9E497-38E1-4606-BDD8-62BD30AB38C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2E413B6-BE5D-4C97-84AF-741661F8A852}" type="pres">
      <dgm:prSet presAssocID="{0FC9E497-38E1-4606-BDD8-62BD30AB38C0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ACB74A36-B077-4ABE-AE07-02F081D72666}" type="pres">
      <dgm:prSet presAssocID="{0FC9E497-38E1-4606-BDD8-62BD30AB38C0}" presName="Accent" presStyleLbl="parChTrans1D1" presStyleIdx="2" presStyleCnt="3"/>
      <dgm:spPr/>
    </dgm:pt>
    <dgm:pt modelId="{8296D39D-74F5-4662-A397-D4DD055A7C02}" type="pres">
      <dgm:prSet presAssocID="{0FC9E497-38E1-4606-BDD8-62BD30AB38C0}" presName="Child" presStyleLbl="revTx" presStyleIdx="5" presStyleCnt="6" custScaleY="86644">
        <dgm:presLayoutVars>
          <dgm:chMax val="0"/>
          <dgm:chPref val="0"/>
          <dgm:bulletEnabled val="1"/>
        </dgm:presLayoutVars>
      </dgm:prSet>
      <dgm:spPr/>
    </dgm:pt>
  </dgm:ptLst>
  <dgm:cxnLst>
    <dgm:cxn modelId="{06276006-ADD9-4FD9-8C57-31B63EA8467A}" type="presOf" srcId="{0C760016-6978-4A47-A637-0F1F3A71202A}" destId="{3F7B9E6B-71DA-47EB-947F-F124FA1CDDDA}" srcOrd="0" destOrd="1" presId="urn:microsoft.com/office/officeart/2011/layout/TabList"/>
    <dgm:cxn modelId="{1037340E-42B1-470A-8A36-6512EA27C627}" srcId="{0B4868D3-36B2-4B67-9A09-972C86142476}" destId="{731E7EF5-373C-4F8F-82B8-22D020F76C9A}" srcOrd="4" destOrd="0" parTransId="{6D69D63B-8D0F-4A3F-B363-FA61D79A2FE7}" sibTransId="{07670B58-E5F4-4C63-A6AC-74748A04BE99}"/>
    <dgm:cxn modelId="{38142910-13BD-482E-8443-4425FB42D13C}" srcId="{0FC9E497-38E1-4606-BDD8-62BD30AB38C0}" destId="{2DDFFA8C-00AA-4DEE-91FD-C406219EBB4A}" srcOrd="3" destOrd="0" parTransId="{1CF28DD6-68AC-4F02-B062-93B63A60370B}" sibTransId="{1415AF1A-2F4E-4D87-B768-AA83361F46AC}"/>
    <dgm:cxn modelId="{21E03626-EBCA-4955-B232-9151629E30F9}" srcId="{0FC9E497-38E1-4606-BDD8-62BD30AB38C0}" destId="{E55F3FC4-8ED4-4C80-9571-ACFCE52319A9}" srcOrd="5" destOrd="0" parTransId="{6F5CD089-8965-4256-89B2-F2FED254A118}" sibTransId="{675089AF-B844-4525-A60E-67D6D0691F66}"/>
    <dgm:cxn modelId="{A26C4327-FB0F-43E3-80C8-6879C34309A5}" type="presOf" srcId="{2DDFFA8C-00AA-4DEE-91FD-C406219EBB4A}" destId="{8296D39D-74F5-4662-A397-D4DD055A7C02}" srcOrd="0" destOrd="2" presId="urn:microsoft.com/office/officeart/2011/layout/TabList"/>
    <dgm:cxn modelId="{5D2FF22D-2254-4311-AECF-76C69CCA809F}" type="presOf" srcId="{DFE3668A-FF37-4953-AC33-79AEAD5FF083}" destId="{E94D0CAF-72CE-44C6-9400-3FE25895D30E}" srcOrd="0" destOrd="1" presId="urn:microsoft.com/office/officeart/2011/layout/TabList"/>
    <dgm:cxn modelId="{23C49930-24C7-493B-8906-6709138946CE}" srcId="{0B4868D3-36B2-4B67-9A09-972C86142476}" destId="{77E67FB0-A53E-4341-B0B7-DB8DA2CF79BB}" srcOrd="7" destOrd="0" parTransId="{3D7FC8E4-F7D8-469F-A5D1-A03DEEC9CBA4}" sibTransId="{526A3CFE-A631-4C76-8B68-53B748EF7EEB}"/>
    <dgm:cxn modelId="{A61DAC33-F1C5-477E-8562-84A4AA020B66}" type="presOf" srcId="{0FC9E497-38E1-4606-BDD8-62BD30AB38C0}" destId="{A2E413B6-BE5D-4C97-84AF-741661F8A852}" srcOrd="0" destOrd="0" presId="urn:microsoft.com/office/officeart/2011/layout/TabList"/>
    <dgm:cxn modelId="{37BF0C37-93AE-4FCB-868B-E15CAEF5A26B}" srcId="{0FC9E497-38E1-4606-BDD8-62BD30AB38C0}" destId="{8C3087F6-6BF5-4D35-8F51-7B3B4FD9A06F}" srcOrd="2" destOrd="0" parTransId="{FE39FC1D-D51F-4276-B5A2-80A65550A29B}" sibTransId="{64A755D7-B8C7-4551-A36D-95F52325141D}"/>
    <dgm:cxn modelId="{C6BFAD5D-CACF-4A41-9A0B-E23810713BCD}" type="presOf" srcId="{B310DB90-A9D7-49BC-AF2A-BEB3EE38D6B4}" destId="{E9DF40C8-2D5E-46F9-B341-80199252F100}" srcOrd="0" destOrd="0" presId="urn:microsoft.com/office/officeart/2011/layout/TabList"/>
    <dgm:cxn modelId="{F7BD1041-22F0-49D7-9EB1-B78B8C778600}" type="presOf" srcId="{8B14B84A-A99D-4F18-89C1-9C0FD64069C8}" destId="{3F7B9E6B-71DA-47EB-947F-F124FA1CDDDA}" srcOrd="0" destOrd="5" presId="urn:microsoft.com/office/officeart/2011/layout/TabList"/>
    <dgm:cxn modelId="{D5855E62-4ADC-4626-9684-FA2917F95A6A}" srcId="{0FC9E497-38E1-4606-BDD8-62BD30AB38C0}" destId="{546EE1D8-2E48-4455-89ED-76689E88ECB1}" srcOrd="4" destOrd="0" parTransId="{D70D17E6-D3F1-4946-AEFD-D305BA51BDAB}" sibTransId="{C1CEAA36-EADE-4068-B551-D38305DF2BC4}"/>
    <dgm:cxn modelId="{8D3DF563-4611-42B8-87F1-C3F4C1E18C01}" srcId="{0B4868D3-36B2-4B67-9A09-972C86142476}" destId="{2FC0EB38-6731-4B11-83C6-3F479D569048}" srcOrd="5" destOrd="0" parTransId="{544C2B7A-D752-4597-A3A3-E3BFE0E3BF14}" sibTransId="{ECE8412F-7471-455D-8F11-1F103056834C}"/>
    <dgm:cxn modelId="{1492B364-16D0-4CE5-BF9B-1925EA8A17CF}" type="presOf" srcId="{D05280F9-F94D-4713-94C3-11B778C78723}" destId="{68169754-0350-40CD-B28F-B3BB574BF192}" srcOrd="0" destOrd="0" presId="urn:microsoft.com/office/officeart/2011/layout/TabList"/>
    <dgm:cxn modelId="{4836E467-3C30-4A64-95E9-A4C1DE9971DE}" srcId="{F88A07AE-55CC-422D-8F14-C1C4F770C135}" destId="{B310DB90-A9D7-49BC-AF2A-BEB3EE38D6B4}" srcOrd="0" destOrd="0" parTransId="{BE7B20DB-E05D-46E8-8545-B68A92B976BF}" sibTransId="{ADB42D46-FD63-4C20-ACAA-7078A9F6F7C3}"/>
    <dgm:cxn modelId="{A9DABB6D-CCC8-4B55-964B-D32234D8F8B6}" type="presOf" srcId="{546EE1D8-2E48-4455-89ED-76689E88ECB1}" destId="{8296D39D-74F5-4662-A397-D4DD055A7C02}" srcOrd="0" destOrd="3" presId="urn:microsoft.com/office/officeart/2011/layout/TabList"/>
    <dgm:cxn modelId="{8FB97550-B286-4C06-B425-3E24169CC6C9}" type="presOf" srcId="{DDAD8041-5A36-4173-B497-79DCDAD09077}" destId="{640B1D45-1FD2-4C0C-AA98-4063D8BF45BB}" srcOrd="0" destOrd="0" presId="urn:microsoft.com/office/officeart/2011/layout/TabList"/>
    <dgm:cxn modelId="{E6A92451-DA2F-4F32-B74A-04813A6C97E0}" type="presOf" srcId="{3A45A708-D908-46CE-9281-A1FE215007D4}" destId="{B540636F-620B-4DBA-BCF2-8ADF20C969A8}" srcOrd="0" destOrd="0" presId="urn:microsoft.com/office/officeart/2011/layout/TabList"/>
    <dgm:cxn modelId="{A3689F55-8A4F-4D00-A5A9-96B669200F39}" type="presOf" srcId="{28D0959A-A749-4BEB-99F1-AC98F15E3C60}" destId="{E94D0CAF-72CE-44C6-9400-3FE25895D30E}" srcOrd="0" destOrd="0" presId="urn:microsoft.com/office/officeart/2011/layout/TabList"/>
    <dgm:cxn modelId="{FC372C7E-E888-4E33-ACCB-BF62325AD964}" srcId="{0FC9E497-38E1-4606-BDD8-62BD30AB38C0}" destId="{7A10C5C6-A81C-4529-BB24-2D5E5CB22595}" srcOrd="1" destOrd="0" parTransId="{FF535386-5508-4A21-900C-A02E540CF1F6}" sibTransId="{BC370E99-C08E-457A-BD6F-2CEB3145A848}"/>
    <dgm:cxn modelId="{20CE2982-CA20-4BE4-8303-9593B246F7A5}" srcId="{D05280F9-F94D-4713-94C3-11B778C78723}" destId="{0B4868D3-36B2-4B67-9A09-972C86142476}" srcOrd="1" destOrd="0" parTransId="{6216CD2D-64E8-4EE1-8C35-E1CF80BBB64D}" sibTransId="{DD2DE1E1-D265-4DEA-A737-DECCEBC22387}"/>
    <dgm:cxn modelId="{8F1E6F8A-110E-46E4-84A6-E67BC0BB5C0B}" srcId="{0B4868D3-36B2-4B67-9A09-972C86142476}" destId="{3A45A708-D908-46CE-9281-A1FE215007D4}" srcOrd="0" destOrd="0" parTransId="{4CDCB225-A82D-4CD3-9B73-4279367608D2}" sibTransId="{ADECAD91-EF95-4723-BBD4-4F6F99EB07D2}"/>
    <dgm:cxn modelId="{A79B868A-0CEB-4CE1-AE8A-CF76F6AE1654}" srcId="{D05280F9-F94D-4713-94C3-11B778C78723}" destId="{F88A07AE-55CC-422D-8F14-C1C4F770C135}" srcOrd="0" destOrd="0" parTransId="{E17D16D2-FB1C-4B99-AC57-9B406CC02A9D}" sibTransId="{3897C20C-33B4-4D46-8B3E-44FB43F36F16}"/>
    <dgm:cxn modelId="{1AC0F98C-C6E5-4FAD-BF28-B636040FCB13}" type="presOf" srcId="{8C3087F6-6BF5-4D35-8F51-7B3B4FD9A06F}" destId="{8296D39D-74F5-4662-A397-D4DD055A7C02}" srcOrd="0" destOrd="1" presId="urn:microsoft.com/office/officeart/2011/layout/TabList"/>
    <dgm:cxn modelId="{117DB78D-E172-451A-A6CC-DE7140F5A193}" type="presOf" srcId="{C52ED18B-62D8-4DD6-9077-1BE3F4F62AC1}" destId="{3F7B9E6B-71DA-47EB-947F-F124FA1CDDDA}" srcOrd="0" destOrd="2" presId="urn:microsoft.com/office/officeart/2011/layout/TabList"/>
    <dgm:cxn modelId="{6C56528F-4AEA-4925-A9F1-A2C8702757E2}" type="presOf" srcId="{F88A07AE-55CC-422D-8F14-C1C4F770C135}" destId="{B4AE6E2E-3760-4B9D-932E-EF208AEACE4C}" srcOrd="0" destOrd="0" presId="urn:microsoft.com/office/officeart/2011/layout/TabList"/>
    <dgm:cxn modelId="{600EE48F-B467-467C-966E-3D6556BC2D80}" type="presOf" srcId="{E55F3FC4-8ED4-4C80-9571-ACFCE52319A9}" destId="{8296D39D-74F5-4662-A397-D4DD055A7C02}" srcOrd="0" destOrd="4" presId="urn:microsoft.com/office/officeart/2011/layout/TabList"/>
    <dgm:cxn modelId="{4ACB3191-2727-4222-A811-4A6E2AB1FD25}" srcId="{0B4868D3-36B2-4B67-9A09-972C86142476}" destId="{C52ED18B-62D8-4DD6-9077-1BE3F4F62AC1}" srcOrd="3" destOrd="0" parTransId="{98C26858-86FF-4A27-9713-04C90B3696DE}" sibTransId="{D109FA2A-111E-4589-9616-D5010564A578}"/>
    <dgm:cxn modelId="{D28F6792-E140-4E36-B2FA-F04B30DA6AA3}" srcId="{D05280F9-F94D-4713-94C3-11B778C78723}" destId="{0FC9E497-38E1-4606-BDD8-62BD30AB38C0}" srcOrd="2" destOrd="0" parTransId="{3401FD9D-8260-4005-B9D1-9D17201DDCFB}" sibTransId="{8937D5D4-3A01-4237-A2FB-C7DA1863225D}"/>
    <dgm:cxn modelId="{90A14A97-4984-4F4F-8073-51C1774DA4DD}" srcId="{0B4868D3-36B2-4B67-9A09-972C86142476}" destId="{0C760016-6978-4A47-A637-0F1F3A71202A}" srcOrd="2" destOrd="0" parTransId="{A1EAEA91-6CAD-45E5-B0AA-1A5914C65B9F}" sibTransId="{86079B1F-6E2B-44D7-B4A8-3658459CA982}"/>
    <dgm:cxn modelId="{0A67DA99-B803-489B-A1C9-C14ABE7A0F6A}" srcId="{0B4868D3-36B2-4B67-9A09-972C86142476}" destId="{8B14B84A-A99D-4F18-89C1-9C0FD64069C8}" srcOrd="6" destOrd="0" parTransId="{0F495C95-270A-47B1-84AC-960D20096E3B}" sibTransId="{F0893815-5CB5-467A-B3D3-4424ECB5A6B8}"/>
    <dgm:cxn modelId="{44BE11B4-8832-4112-AE51-D3119F42503F}" srcId="{0B4868D3-36B2-4B67-9A09-972C86142476}" destId="{4DA226BC-4A2B-4435-9D4B-97C9D911607C}" srcOrd="1" destOrd="0" parTransId="{3E09E31D-9187-43B5-9441-BC2D5F66B159}" sibTransId="{24B289E4-8B88-4BA1-B137-8510FC81D69F}"/>
    <dgm:cxn modelId="{734805B7-69E9-44DB-9E02-F67F72A843D3}" srcId="{0FC9E497-38E1-4606-BDD8-62BD30AB38C0}" destId="{DDAD8041-5A36-4173-B497-79DCDAD09077}" srcOrd="0" destOrd="0" parTransId="{B7AAB8B3-1897-4419-B87D-D2F9AD9D5F9B}" sibTransId="{220B0875-56FC-489C-B1A7-7CD6AC0CB6AB}"/>
    <dgm:cxn modelId="{12E953BD-1901-4433-B100-0623F01CDB8D}" srcId="{F88A07AE-55CC-422D-8F14-C1C4F770C135}" destId="{28D0959A-A749-4BEB-99F1-AC98F15E3C60}" srcOrd="1" destOrd="0" parTransId="{9379FFE0-893D-42F7-8AC9-15A4CD6533F8}" sibTransId="{FA6C8D72-AC13-4876-A2FF-CD302C2741EB}"/>
    <dgm:cxn modelId="{D2439ABD-3AF0-43C0-8B44-82CA1BA3A1C2}" type="presOf" srcId="{7A10C5C6-A81C-4529-BB24-2D5E5CB22595}" destId="{8296D39D-74F5-4662-A397-D4DD055A7C02}" srcOrd="0" destOrd="0" presId="urn:microsoft.com/office/officeart/2011/layout/TabList"/>
    <dgm:cxn modelId="{07FBE5D4-ECF5-4CF0-B863-E4D052589BAF}" type="presOf" srcId="{731E7EF5-373C-4F8F-82B8-22D020F76C9A}" destId="{3F7B9E6B-71DA-47EB-947F-F124FA1CDDDA}" srcOrd="0" destOrd="3" presId="urn:microsoft.com/office/officeart/2011/layout/TabList"/>
    <dgm:cxn modelId="{7BBC1AD7-E00B-4D38-AE5C-3ABEA7C5A785}" type="presOf" srcId="{4DA226BC-4A2B-4435-9D4B-97C9D911607C}" destId="{3F7B9E6B-71DA-47EB-947F-F124FA1CDDDA}" srcOrd="0" destOrd="0" presId="urn:microsoft.com/office/officeart/2011/layout/TabList"/>
    <dgm:cxn modelId="{9A889EDD-00F6-41B8-B5E4-9E2465C32639}" srcId="{0FC9E497-38E1-4606-BDD8-62BD30AB38C0}" destId="{BCC858F1-004F-430E-B1E4-467ECB753873}" srcOrd="6" destOrd="0" parTransId="{85B5E000-F491-45FA-B5DC-F45F40BC3FDF}" sibTransId="{7870177B-8713-422A-86A3-ED287E68098C}"/>
    <dgm:cxn modelId="{FBD9B5E4-7E21-49C6-8019-085EB9F4266D}" type="presOf" srcId="{BCC858F1-004F-430E-B1E4-467ECB753873}" destId="{8296D39D-74F5-4662-A397-D4DD055A7C02}" srcOrd="0" destOrd="5" presId="urn:microsoft.com/office/officeart/2011/layout/TabList"/>
    <dgm:cxn modelId="{109586EA-9706-44E7-AB78-20B4F946199B}" type="presOf" srcId="{0B4868D3-36B2-4B67-9A09-972C86142476}" destId="{75E31A72-9FC3-44AA-8422-141E6FE02667}" srcOrd="0" destOrd="0" presId="urn:microsoft.com/office/officeart/2011/layout/TabList"/>
    <dgm:cxn modelId="{6823CFEC-2F37-4614-AB79-3C162E5CB34F}" type="presOf" srcId="{77E67FB0-A53E-4341-B0B7-DB8DA2CF79BB}" destId="{3F7B9E6B-71DA-47EB-947F-F124FA1CDDDA}" srcOrd="0" destOrd="6" presId="urn:microsoft.com/office/officeart/2011/layout/TabList"/>
    <dgm:cxn modelId="{5A9C7BF4-ED1F-4C9C-884A-175C416207DE}" type="presOf" srcId="{2FC0EB38-6731-4B11-83C6-3F479D569048}" destId="{3F7B9E6B-71DA-47EB-947F-F124FA1CDDDA}" srcOrd="0" destOrd="4" presId="urn:microsoft.com/office/officeart/2011/layout/TabList"/>
    <dgm:cxn modelId="{787E8CF4-525E-4CDF-9F11-317AB0B38C9B}" srcId="{F88A07AE-55CC-422D-8F14-C1C4F770C135}" destId="{DFE3668A-FF37-4953-AC33-79AEAD5FF083}" srcOrd="2" destOrd="0" parTransId="{A38D79E5-F2EA-4FA0-B20E-B0F8CC27D53D}" sibTransId="{281F1F2B-6137-4547-AFA0-32179A9AB748}"/>
    <dgm:cxn modelId="{3560769A-A396-45C5-AB96-868E30297719}" type="presParOf" srcId="{68169754-0350-40CD-B28F-B3BB574BF192}" destId="{CF1E17BC-0870-4400-A231-849302A189C5}" srcOrd="0" destOrd="0" presId="urn:microsoft.com/office/officeart/2011/layout/TabList"/>
    <dgm:cxn modelId="{5FB69A81-1FA3-48BE-83E4-9BBC1E88D754}" type="presParOf" srcId="{CF1E17BC-0870-4400-A231-849302A189C5}" destId="{E9DF40C8-2D5E-46F9-B341-80199252F100}" srcOrd="0" destOrd="0" presId="urn:microsoft.com/office/officeart/2011/layout/TabList"/>
    <dgm:cxn modelId="{AF2397E0-C6EE-4B4D-B7CE-70AB0E24A69F}" type="presParOf" srcId="{CF1E17BC-0870-4400-A231-849302A189C5}" destId="{B4AE6E2E-3760-4B9D-932E-EF208AEACE4C}" srcOrd="1" destOrd="0" presId="urn:microsoft.com/office/officeart/2011/layout/TabList"/>
    <dgm:cxn modelId="{1B8742B3-D016-4226-948B-EFD59C0E3704}" type="presParOf" srcId="{CF1E17BC-0870-4400-A231-849302A189C5}" destId="{174BB0FA-146D-4965-8FBB-8B510F6EC2C7}" srcOrd="2" destOrd="0" presId="urn:microsoft.com/office/officeart/2011/layout/TabList"/>
    <dgm:cxn modelId="{E2E2D6D2-8934-422D-AE11-E7227EFB0EE9}" type="presParOf" srcId="{68169754-0350-40CD-B28F-B3BB574BF192}" destId="{E94D0CAF-72CE-44C6-9400-3FE25895D30E}" srcOrd="1" destOrd="0" presId="urn:microsoft.com/office/officeart/2011/layout/TabList"/>
    <dgm:cxn modelId="{E6CDBE4D-94D8-452C-93D1-79D845F233A9}" type="presParOf" srcId="{68169754-0350-40CD-B28F-B3BB574BF192}" destId="{AB448899-6224-40B6-BD15-427C10181487}" srcOrd="2" destOrd="0" presId="urn:microsoft.com/office/officeart/2011/layout/TabList"/>
    <dgm:cxn modelId="{ACB4AB58-93F6-48B5-8567-66F70811B8BB}" type="presParOf" srcId="{68169754-0350-40CD-B28F-B3BB574BF192}" destId="{B544C5CE-AD9F-4432-B41D-2B39148A252A}" srcOrd="3" destOrd="0" presId="urn:microsoft.com/office/officeart/2011/layout/TabList"/>
    <dgm:cxn modelId="{DD089DF5-3CF4-47D6-877E-E7664B95F8E2}" type="presParOf" srcId="{B544C5CE-AD9F-4432-B41D-2B39148A252A}" destId="{B540636F-620B-4DBA-BCF2-8ADF20C969A8}" srcOrd="0" destOrd="0" presId="urn:microsoft.com/office/officeart/2011/layout/TabList"/>
    <dgm:cxn modelId="{A9E35091-23AB-4D97-959A-23A855FA0965}" type="presParOf" srcId="{B544C5CE-AD9F-4432-B41D-2B39148A252A}" destId="{75E31A72-9FC3-44AA-8422-141E6FE02667}" srcOrd="1" destOrd="0" presId="urn:microsoft.com/office/officeart/2011/layout/TabList"/>
    <dgm:cxn modelId="{834159C2-2D8E-4574-B45A-5B5766589E85}" type="presParOf" srcId="{B544C5CE-AD9F-4432-B41D-2B39148A252A}" destId="{EC76C7F4-D8D5-492D-8B95-19D5A96F7D94}" srcOrd="2" destOrd="0" presId="urn:microsoft.com/office/officeart/2011/layout/TabList"/>
    <dgm:cxn modelId="{4946A04F-FEA2-4503-964D-336C4CF9BCF2}" type="presParOf" srcId="{68169754-0350-40CD-B28F-B3BB574BF192}" destId="{3F7B9E6B-71DA-47EB-947F-F124FA1CDDDA}" srcOrd="4" destOrd="0" presId="urn:microsoft.com/office/officeart/2011/layout/TabList"/>
    <dgm:cxn modelId="{A6250423-6D73-4DAA-BBEF-DAD65EC4406F}" type="presParOf" srcId="{68169754-0350-40CD-B28F-B3BB574BF192}" destId="{CC4E6DE5-D51C-439D-A91C-411825C03EE9}" srcOrd="5" destOrd="0" presId="urn:microsoft.com/office/officeart/2011/layout/TabList"/>
    <dgm:cxn modelId="{BD897802-312F-4A29-B93A-29A785E1A06F}" type="presParOf" srcId="{68169754-0350-40CD-B28F-B3BB574BF192}" destId="{9A3A2E82-D37C-42B9-80A9-1B1C0A2D40BB}" srcOrd="6" destOrd="0" presId="urn:microsoft.com/office/officeart/2011/layout/TabList"/>
    <dgm:cxn modelId="{8A8FB251-F9DF-4B01-965C-DF83E57DE4AE}" type="presParOf" srcId="{9A3A2E82-D37C-42B9-80A9-1B1C0A2D40BB}" destId="{640B1D45-1FD2-4C0C-AA98-4063D8BF45BB}" srcOrd="0" destOrd="0" presId="urn:microsoft.com/office/officeart/2011/layout/TabList"/>
    <dgm:cxn modelId="{7F79A938-2DB5-4C6D-B68E-0DAECB60A346}" type="presParOf" srcId="{9A3A2E82-D37C-42B9-80A9-1B1C0A2D40BB}" destId="{A2E413B6-BE5D-4C97-84AF-741661F8A852}" srcOrd="1" destOrd="0" presId="urn:microsoft.com/office/officeart/2011/layout/TabList"/>
    <dgm:cxn modelId="{E15A9337-EB38-4A33-93E0-72E4AFAB7DAA}" type="presParOf" srcId="{9A3A2E82-D37C-42B9-80A9-1B1C0A2D40BB}" destId="{ACB74A36-B077-4ABE-AE07-02F081D72666}" srcOrd="2" destOrd="0" presId="urn:microsoft.com/office/officeart/2011/layout/TabList"/>
    <dgm:cxn modelId="{0FA9A980-2D7D-4D63-8F0F-83CDA4CBAF82}" type="presParOf" srcId="{68169754-0350-40CD-B28F-B3BB574BF192}" destId="{8296D39D-74F5-4662-A397-D4DD055A7C0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355E6-2F41-465B-B79E-EC5A5E75A890}">
      <dsp:nvSpPr>
        <dsp:cNvPr id="0" name=""/>
        <dsp:cNvSpPr/>
      </dsp:nvSpPr>
      <dsp:spPr>
        <a:xfrm>
          <a:off x="0" y="1528758"/>
          <a:ext cx="8128000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87324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 be aligned with the actions</a:t>
          </a:r>
        </a:p>
      </dsp:txBody>
      <dsp:txXfrm>
        <a:off x="0" y="1528758"/>
        <a:ext cx="8128000" cy="1091475"/>
      </dsp:txXfrm>
    </dsp:sp>
    <dsp:sp modelId="{3BC7FE03-B9F4-4A7E-895F-306F5233B3F7}">
      <dsp:nvSpPr>
        <dsp:cNvPr id="0" name=""/>
        <dsp:cNvSpPr/>
      </dsp:nvSpPr>
      <dsp:spPr>
        <a:xfrm>
          <a:off x="406400" y="1041678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WORKFLOW</a:t>
          </a:r>
        </a:p>
      </dsp:txBody>
      <dsp:txXfrm>
        <a:off x="453955" y="1089233"/>
        <a:ext cx="5594490" cy="879050"/>
      </dsp:txXfrm>
    </dsp:sp>
    <dsp:sp modelId="{8F896C52-2D4D-4C91-AC31-BE90317836F5}">
      <dsp:nvSpPr>
        <dsp:cNvPr id="0" name=""/>
        <dsp:cNvSpPr/>
      </dsp:nvSpPr>
      <dsp:spPr>
        <a:xfrm>
          <a:off x="0" y="3285513"/>
          <a:ext cx="8128000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87324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To be aligned on who does what</a:t>
          </a:r>
          <a:endParaRPr lang="en-US" sz="1800" kern="1200" dirty="0"/>
        </a:p>
      </dsp:txBody>
      <dsp:txXfrm>
        <a:off x="0" y="3285513"/>
        <a:ext cx="8128000" cy="1091475"/>
      </dsp:txXfrm>
    </dsp:sp>
    <dsp:sp modelId="{409FFBAB-D6FE-4BD9-9819-87B9FC855E4F}">
      <dsp:nvSpPr>
        <dsp:cNvPr id="0" name=""/>
        <dsp:cNvSpPr/>
      </dsp:nvSpPr>
      <dsp:spPr>
        <a:xfrm>
          <a:off x="406400" y="279843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ROLES &amp; RESPONSABILITIES</a:t>
          </a:r>
        </a:p>
      </dsp:txBody>
      <dsp:txXfrm>
        <a:off x="453955" y="2845988"/>
        <a:ext cx="559449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EBBE-C3DE-4DCC-9BF4-8A9997B6C5CF}">
      <dsp:nvSpPr>
        <dsp:cNvPr id="0" name=""/>
        <dsp:cNvSpPr/>
      </dsp:nvSpPr>
      <dsp:spPr>
        <a:xfrm>
          <a:off x="5" y="0"/>
          <a:ext cx="11955433" cy="59561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F9AC2-3C01-411C-9BC3-32D710749EE1}">
      <dsp:nvSpPr>
        <dsp:cNvPr id="0" name=""/>
        <dsp:cNvSpPr/>
      </dsp:nvSpPr>
      <dsp:spPr>
        <a:xfrm>
          <a:off x="42463" y="1046393"/>
          <a:ext cx="2215920" cy="4100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latin typeface="+mn-lt"/>
              <a:cs typeface="Arial" panose="020B0604020202020204" pitchFamily="34" charset="0"/>
            </a:rPr>
            <a:t>LOCAL AGENCY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noProof="0" dirty="0">
            <a:latin typeface="+mn-lt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latin typeface="+mn-lt"/>
              <a:cs typeface="Arial" panose="020B0604020202020204" pitchFamily="34" charset="0"/>
            </a:rPr>
            <a:t>1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latin typeface="+mn-lt"/>
              <a:ea typeface="+mn-ea"/>
              <a:cs typeface="+mn-cs"/>
            </a:rPr>
            <a:t>1.1 - </a:t>
          </a:r>
          <a:r>
            <a:rPr lang="en-US" sz="1100" kern="1200" noProof="0" dirty="0">
              <a:latin typeface="+mn-lt"/>
              <a:ea typeface="+mn-ea"/>
              <a:cs typeface="+mn-cs"/>
            </a:rPr>
            <a:t>Download the Articulate Storyline file from the DAMS central folder of the course with public link provided by Country Training Manager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>
            <a:latin typeface="+mn-lt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latin typeface="+mn-lt"/>
              <a:ea typeface="+mn-ea"/>
              <a:cs typeface="+mn-cs"/>
            </a:rPr>
            <a:t>1.2 - </a:t>
          </a:r>
          <a:r>
            <a:rPr lang="en-US" sz="1100" b="0" kern="1200" noProof="0" dirty="0">
              <a:latin typeface="+mn-lt"/>
              <a:ea typeface="+mn-ea"/>
              <a:cs typeface="+mn-cs"/>
            </a:rPr>
            <a:t>L</a:t>
          </a:r>
          <a:r>
            <a:rPr lang="en-US" sz="1100" kern="1200" noProof="0" dirty="0">
              <a:latin typeface="+mn-lt"/>
              <a:ea typeface="+mn-ea"/>
              <a:cs typeface="+mn-cs"/>
            </a:rPr>
            <a:t>ocalize course with Articulate Storyline.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>
              <a:latin typeface="+mn-lt"/>
              <a:ea typeface="+mn-ea"/>
              <a:cs typeface="+mn-cs"/>
            </a:rPr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1.3 - </a:t>
          </a:r>
          <a:r>
            <a:rPr lang="en-US" sz="11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Provide </a:t>
          </a:r>
          <a:r>
            <a:rPr lang="en-US" sz="1100" kern="1200" noProof="0" dirty="0">
              <a:latin typeface="+mn-lt"/>
              <a:ea typeface="+mn-ea"/>
              <a:cs typeface="+mn-cs"/>
            </a:rPr>
            <a:t>Country Training Manager</a:t>
          </a:r>
          <a:r>
            <a:rPr lang="en-US" sz="11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 with the preview link.</a:t>
          </a:r>
        </a:p>
      </dsp:txBody>
      <dsp:txXfrm>
        <a:off x="150635" y="1154565"/>
        <a:ext cx="1999576" cy="3884247"/>
      </dsp:txXfrm>
    </dsp:sp>
    <dsp:sp modelId="{8637303B-E321-4A3E-975A-53AE68044BE9}">
      <dsp:nvSpPr>
        <dsp:cNvPr id="0" name=""/>
        <dsp:cNvSpPr/>
      </dsp:nvSpPr>
      <dsp:spPr>
        <a:xfrm>
          <a:off x="2410373" y="1046393"/>
          <a:ext cx="2179998" cy="4086820"/>
        </a:xfrm>
        <a:prstGeom prst="roundRect">
          <a:avLst/>
        </a:prstGeom>
        <a:gradFill rotWithShape="0">
          <a:gsLst>
            <a:gs pos="0">
              <a:schemeClr val="accent2">
                <a:hueOff val="2440466"/>
                <a:satOff val="4564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440466"/>
                <a:satOff val="4564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440466"/>
                <a:satOff val="4564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latin typeface="+mn-lt"/>
              <a:ea typeface="+mn-ea"/>
              <a:cs typeface="+mn-cs"/>
            </a:rPr>
            <a:t>COUNTRY TRAINING MANAGER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latin typeface="+mn-lt"/>
              <a:ea typeface="+mn-ea"/>
              <a:cs typeface="+mn-cs"/>
            </a:rPr>
            <a:t>2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latin typeface="+mn-lt"/>
              <a:ea typeface="+mn-ea"/>
              <a:cs typeface="+mn-cs"/>
            </a:rPr>
            <a:t>2.1 – </a:t>
          </a:r>
          <a:r>
            <a:rPr lang="en-US" sz="1100" b="0" kern="1200" noProof="0" dirty="0">
              <a:latin typeface="+mn-lt"/>
              <a:ea typeface="+mn-ea"/>
              <a:cs typeface="+mn-cs"/>
            </a:rPr>
            <a:t>(for NSCs) </a:t>
          </a:r>
          <a:r>
            <a:rPr lang="en-US" sz="1100" kern="1200" noProof="0" dirty="0">
              <a:latin typeface="+mn-lt"/>
              <a:ea typeface="+mn-ea"/>
              <a:cs typeface="+mn-cs"/>
            </a:rPr>
            <a:t>Request the DAMS project folder creation from the LBC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>
            <a:latin typeface="+mn-lt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latin typeface="+mn-lt"/>
              <a:ea typeface="+mn-ea"/>
              <a:cs typeface="+mn-cs"/>
            </a:rPr>
            <a:t>2.2 - </a:t>
          </a:r>
          <a:r>
            <a:rPr lang="en-US" sz="1100" kern="1200" noProof="0" dirty="0">
              <a:latin typeface="+mn-lt"/>
              <a:ea typeface="+mn-ea"/>
              <a:cs typeface="+mn-cs"/>
            </a:rPr>
            <a:t>Review of the course, request for modifications (back to 1.2) or validate the course.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>
            <a:latin typeface="+mn-lt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latin typeface="+mn-lt"/>
              <a:ea typeface="+mn-ea"/>
              <a:cs typeface="+mn-cs"/>
            </a:rPr>
            <a:t>2.3 - </a:t>
          </a:r>
          <a:r>
            <a:rPr lang="en-US" sz="1100" kern="1200" noProof="0" dirty="0">
              <a:latin typeface="+mn-lt"/>
              <a:ea typeface="+mn-ea"/>
              <a:cs typeface="+mn-cs"/>
            </a:rPr>
            <a:t>When the module is signed-off, load the test SCORM file and the Articulate Storyline source file in the DAMS country folder (upload to the DAMS wall for importers)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>
            <a:latin typeface="+mn-lt"/>
            <a:ea typeface="+mn-ea"/>
            <a:cs typeface="+mn-cs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latin typeface="+mn-lt"/>
              <a:ea typeface="+mn-ea"/>
              <a:cs typeface="+mn-cs"/>
            </a:rPr>
            <a:t>2.4 - </a:t>
          </a:r>
          <a:r>
            <a:rPr lang="en-US" sz="1100" kern="1200" noProof="0" dirty="0">
              <a:latin typeface="+mn-lt"/>
              <a:ea typeface="+mn-ea"/>
              <a:cs typeface="+mn-cs"/>
            </a:rPr>
            <a:t>Request to the LBC/LMS support to upload the module in the Pilot-LMS.</a:t>
          </a:r>
        </a:p>
      </dsp:txBody>
      <dsp:txXfrm>
        <a:off x="2516792" y="1152812"/>
        <a:ext cx="1967160" cy="3873982"/>
      </dsp:txXfrm>
    </dsp:sp>
    <dsp:sp modelId="{2ED6CA7B-287B-4488-8726-C51EBFE6EFDC}">
      <dsp:nvSpPr>
        <dsp:cNvPr id="0" name=""/>
        <dsp:cNvSpPr/>
      </dsp:nvSpPr>
      <dsp:spPr>
        <a:xfrm>
          <a:off x="4889669" y="1040925"/>
          <a:ext cx="2179998" cy="3960002"/>
        </a:xfrm>
        <a:prstGeom prst="roundRect">
          <a:avLst/>
        </a:prstGeom>
        <a:gradFill rotWithShape="0">
          <a:gsLst>
            <a:gs pos="0">
              <a:schemeClr val="accent2">
                <a:hueOff val="4880932"/>
                <a:satOff val="9128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880932"/>
                <a:satOff val="9128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880932"/>
                <a:satOff val="9128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LOCAL AGENCY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noProof="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3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noProof="0" dirty="0">
              <a:latin typeface="+mn-lt"/>
              <a:ea typeface="+mn-ea"/>
              <a:cs typeface="+mn-cs"/>
            </a:rPr>
            <a:t>3.1 - </a:t>
          </a:r>
          <a:r>
            <a:rPr lang="en-US" sz="1050" kern="1200" noProof="0" dirty="0">
              <a:latin typeface="+mn-lt"/>
              <a:ea typeface="+mn-ea"/>
              <a:cs typeface="+mn-cs"/>
            </a:rPr>
            <a:t>Carry out quality and functional testing in the Pilot-LMS as per defined certification check list (Progress tracking/activities…)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>
            <a:latin typeface="+mn-lt"/>
            <a:ea typeface="+mn-ea"/>
            <a:cs typeface="+mn-cs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noProof="0" dirty="0">
              <a:latin typeface="+mn-lt"/>
              <a:ea typeface="+mn-ea"/>
              <a:cs typeface="+mn-cs"/>
            </a:rPr>
            <a:t>3.2 – </a:t>
          </a:r>
          <a:r>
            <a:rPr lang="en-US" sz="1050" b="0" u="sng" kern="1200" noProof="0" dirty="0">
              <a:latin typeface="+mn-lt"/>
              <a:ea typeface="+mn-ea"/>
              <a:cs typeface="+mn-cs"/>
            </a:rPr>
            <a:t>If OK</a:t>
          </a:r>
          <a:r>
            <a:rPr lang="en-US" sz="1050" b="1" kern="1200" noProof="0" dirty="0">
              <a:latin typeface="+mn-lt"/>
              <a:ea typeface="+mn-ea"/>
              <a:cs typeface="+mn-cs"/>
            </a:rPr>
            <a:t>,</a:t>
          </a:r>
          <a:r>
            <a:rPr lang="en-US" sz="1050" kern="1200" noProof="0" dirty="0">
              <a:latin typeface="+mn-lt"/>
              <a:ea typeface="+mn-ea"/>
              <a:cs typeface="+mn-cs"/>
            </a:rPr>
            <a:t> Provide  all course assets : SCORM, </a:t>
          </a:r>
          <a:r>
            <a:rPr lang="en-US" sz="1050" kern="1200" noProof="0" dirty="0"/>
            <a:t>Articulate </a:t>
          </a:r>
          <a:r>
            <a:rPr lang="en-US" sz="1050" kern="1200" noProof="0" dirty="0">
              <a:latin typeface="+mn-lt"/>
              <a:ea typeface="+mn-ea"/>
              <a:cs typeface="+mn-cs"/>
            </a:rPr>
            <a:t>Storyline source file, pictures, videos… to the Country Training Manager</a:t>
          </a:r>
          <a:endParaRPr lang="en-US" sz="1050" b="0" kern="120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u="sng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If NOK</a:t>
          </a:r>
          <a:r>
            <a:rPr lang="en-US" sz="105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, rework of the course (back to 1.2)</a:t>
          </a:r>
          <a:endParaRPr lang="en-US" sz="1050" kern="1200" noProof="0" dirty="0">
            <a:latin typeface="+mn-lt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>
            <a:latin typeface="+mn-lt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</a:p>
      </dsp:txBody>
      <dsp:txXfrm>
        <a:off x="4996088" y="1147344"/>
        <a:ext cx="1967160" cy="3747164"/>
      </dsp:txXfrm>
    </dsp:sp>
    <dsp:sp modelId="{7A402DA7-3A82-4190-81A5-0A02E14E4EF3}">
      <dsp:nvSpPr>
        <dsp:cNvPr id="0" name=""/>
        <dsp:cNvSpPr/>
      </dsp:nvSpPr>
      <dsp:spPr>
        <a:xfrm>
          <a:off x="7312632" y="1040925"/>
          <a:ext cx="2179998" cy="3960002"/>
        </a:xfrm>
        <a:prstGeom prst="roundRect">
          <a:avLst/>
        </a:prstGeom>
        <a:gradFill rotWithShape="0">
          <a:gsLst>
            <a:gs pos="0">
              <a:schemeClr val="accent2">
                <a:hueOff val="7321398"/>
                <a:satOff val="13693"/>
                <a:lumOff val="-141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321398"/>
                <a:satOff val="13693"/>
                <a:lumOff val="-141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321398"/>
                <a:satOff val="13693"/>
                <a:lumOff val="-141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COUNTRY TRAINING MANAGER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4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4.1 - </a:t>
          </a:r>
          <a:r>
            <a:rPr lang="en-US" sz="1100" kern="1200" noProof="0" dirty="0"/>
            <a:t>Upload course assets (</a:t>
          </a:r>
          <a:r>
            <a:rPr lang="en-US" sz="11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final SCORM, final Storyline file, picture, video… </a:t>
          </a:r>
          <a:r>
            <a:rPr lang="en-US" sz="1100" kern="1200" noProof="0" dirty="0"/>
            <a:t>) in the DAMS project folder (upload to the DAMS wall for importers).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noProof="0" dirty="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4.2 - </a:t>
          </a:r>
          <a:r>
            <a:rPr lang="en-US" sz="11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Request upload to the production LMS from the LBC</a:t>
          </a:r>
          <a:r>
            <a:rPr lang="en-US" sz="1100" kern="1200" noProof="0" dirty="0">
              <a:latin typeface="+mn-lt"/>
              <a:ea typeface="+mn-ea"/>
              <a:cs typeface="+mn-cs"/>
            </a:rPr>
            <a:t>/LMS Support</a:t>
          </a:r>
          <a:endParaRPr lang="en-US" sz="1100" kern="1200" noProof="0" dirty="0"/>
        </a:p>
      </dsp:txBody>
      <dsp:txXfrm>
        <a:off x="7419051" y="1147344"/>
        <a:ext cx="1967160" cy="3747164"/>
      </dsp:txXfrm>
    </dsp:sp>
    <dsp:sp modelId="{FE4BFB85-B728-41C1-93DF-E716C4BB14CC}">
      <dsp:nvSpPr>
        <dsp:cNvPr id="0" name=""/>
        <dsp:cNvSpPr/>
      </dsp:nvSpPr>
      <dsp:spPr>
        <a:xfrm>
          <a:off x="9751211" y="1063440"/>
          <a:ext cx="2179998" cy="3960002"/>
        </a:xfrm>
        <a:prstGeom prst="roundRect">
          <a:avLst/>
        </a:prstGeom>
        <a:gradFill rotWithShape="0">
          <a:gsLst>
            <a:gs pos="0">
              <a:schemeClr val="accent2">
                <a:hueOff val="9761864"/>
                <a:satOff val="18257"/>
                <a:lumOff val="-188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9761864"/>
                <a:satOff val="18257"/>
                <a:lumOff val="-188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9761864"/>
                <a:satOff val="18257"/>
                <a:lumOff val="-188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latin typeface="+mn-lt"/>
              <a:ea typeface="+mn-ea"/>
              <a:cs typeface="+mn-cs"/>
            </a:rPr>
            <a:t>LBC/LMS Support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noProof="0" dirty="0"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latin typeface="+mn-lt"/>
              <a:ea typeface="+mn-ea"/>
              <a:cs typeface="+mn-cs"/>
            </a:rPr>
            <a:t>5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5.1 -</a:t>
          </a:r>
          <a:r>
            <a:rPr lang="en-US" sz="110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 Upload the local course to the LMS.</a:t>
          </a:r>
          <a:endParaRPr lang="en-US" sz="1100" b="0" kern="120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9857630" y="1169859"/>
        <a:ext cx="1967160" cy="3747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74A36-B077-4ABE-AE07-02F081D72666}">
      <dsp:nvSpPr>
        <dsp:cNvPr id="0" name=""/>
        <dsp:cNvSpPr/>
      </dsp:nvSpPr>
      <dsp:spPr>
        <a:xfrm>
          <a:off x="0" y="3727648"/>
          <a:ext cx="10311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6C7F4-D8D5-492D-8B95-19D5A96F7D94}">
      <dsp:nvSpPr>
        <dsp:cNvPr id="0" name=""/>
        <dsp:cNvSpPr/>
      </dsp:nvSpPr>
      <dsp:spPr>
        <a:xfrm>
          <a:off x="0" y="1893245"/>
          <a:ext cx="10311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BB0FA-146D-4965-8FBB-8B510F6EC2C7}">
      <dsp:nvSpPr>
        <dsp:cNvPr id="0" name=""/>
        <dsp:cNvSpPr/>
      </dsp:nvSpPr>
      <dsp:spPr>
        <a:xfrm>
          <a:off x="0" y="666328"/>
          <a:ext cx="10311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F40C8-2D5E-46F9-B341-80199252F100}">
      <dsp:nvSpPr>
        <dsp:cNvPr id="0" name=""/>
        <dsp:cNvSpPr/>
      </dsp:nvSpPr>
      <dsp:spPr>
        <a:xfrm>
          <a:off x="2681093" y="1389"/>
          <a:ext cx="7630803" cy="66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681093" y="1389"/>
        <a:ext cx="7630803" cy="664938"/>
      </dsp:txXfrm>
    </dsp:sp>
    <dsp:sp modelId="{B4AE6E2E-3760-4B9D-932E-EF208AEACE4C}">
      <dsp:nvSpPr>
        <dsp:cNvPr id="0" name=""/>
        <dsp:cNvSpPr/>
      </dsp:nvSpPr>
      <dsp:spPr>
        <a:xfrm>
          <a:off x="0" y="1389"/>
          <a:ext cx="2681093" cy="6649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LOCAL AGENCY</a:t>
          </a:r>
        </a:p>
      </dsp:txBody>
      <dsp:txXfrm>
        <a:off x="32465" y="33854"/>
        <a:ext cx="2616163" cy="632473"/>
      </dsp:txXfrm>
    </dsp:sp>
    <dsp:sp modelId="{E94D0CAF-72CE-44C6-9400-3FE25895D30E}">
      <dsp:nvSpPr>
        <dsp:cNvPr id="0" name=""/>
        <dsp:cNvSpPr/>
      </dsp:nvSpPr>
      <dsp:spPr>
        <a:xfrm>
          <a:off x="0" y="666328"/>
          <a:ext cx="10311896" cy="52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latin typeface="+mn-lt"/>
              <a:ea typeface="+mn-ea"/>
              <a:cs typeface="+mn-cs"/>
            </a:rPr>
            <a:t>Responsible for translation &amp; localization of the WBT with Articulate Storyline according to central guidelines.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latin typeface="+mn-lt"/>
              <a:ea typeface="+mn-ea"/>
              <a:cs typeface="+mn-cs"/>
            </a:rPr>
            <a:t>Responsible for carrying out quality and functional checks in the Pilot-LMS.</a:t>
          </a:r>
          <a:endParaRPr lang="en-US" sz="1400" kern="1200" noProof="0" dirty="0"/>
        </a:p>
      </dsp:txBody>
      <dsp:txXfrm>
        <a:off x="0" y="666328"/>
        <a:ext cx="10311896" cy="528731"/>
      </dsp:txXfrm>
    </dsp:sp>
    <dsp:sp modelId="{B540636F-620B-4DBA-BCF2-8ADF20C969A8}">
      <dsp:nvSpPr>
        <dsp:cNvPr id="0" name=""/>
        <dsp:cNvSpPr/>
      </dsp:nvSpPr>
      <dsp:spPr>
        <a:xfrm>
          <a:off x="2681093" y="1228307"/>
          <a:ext cx="7630803" cy="66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681093" y="1228307"/>
        <a:ext cx="7630803" cy="664938"/>
      </dsp:txXfrm>
    </dsp:sp>
    <dsp:sp modelId="{75E31A72-9FC3-44AA-8422-141E6FE02667}">
      <dsp:nvSpPr>
        <dsp:cNvPr id="0" name=""/>
        <dsp:cNvSpPr/>
      </dsp:nvSpPr>
      <dsp:spPr>
        <a:xfrm>
          <a:off x="0" y="1228307"/>
          <a:ext cx="2681093" cy="6649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COUNTRY TRAINING MANAGER</a:t>
          </a:r>
        </a:p>
      </dsp:txBody>
      <dsp:txXfrm>
        <a:off x="32465" y="1260772"/>
        <a:ext cx="2616163" cy="632473"/>
      </dsp:txXfrm>
    </dsp:sp>
    <dsp:sp modelId="{3F7B9E6B-71DA-47EB-947F-F124FA1CDDDA}">
      <dsp:nvSpPr>
        <dsp:cNvPr id="0" name=""/>
        <dsp:cNvSpPr/>
      </dsp:nvSpPr>
      <dsp:spPr>
        <a:xfrm>
          <a:off x="0" y="1893245"/>
          <a:ext cx="10311896" cy="113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latin typeface="+mn-lt"/>
              <a:ea typeface="+mn-ea"/>
              <a:cs typeface="+mn-cs"/>
            </a:rPr>
            <a:t>Responsible for signing-off the WBT content according to the pedagogical targets.</a:t>
          </a:r>
          <a:endParaRPr lang="en-US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Responsible for requesting creation of the </a:t>
          </a:r>
          <a:r>
            <a:rPr lang="en-US" sz="1400" kern="1200" noProof="0" dirty="0">
              <a:latin typeface="+mn-lt"/>
              <a:ea typeface="+mn-ea"/>
              <a:cs typeface="+mn-cs"/>
            </a:rPr>
            <a:t>DAMS country folder from the LBC/LMS Support.</a:t>
          </a:r>
          <a:endParaRPr lang="en-US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Responsible for requesting the WBT upload in the Pilot-LMS from the LBC</a:t>
          </a:r>
          <a:r>
            <a:rPr lang="en-US" sz="1400" kern="1200" noProof="0" dirty="0">
              <a:latin typeface="Encode Sans ExpandedLight"/>
            </a:rPr>
            <a:t>/LMS Support</a:t>
          </a:r>
          <a:r>
            <a:rPr lang="en-US" sz="1400" kern="1200" noProof="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latin typeface="+mn-lt"/>
              <a:ea typeface="+mn-ea"/>
              <a:cs typeface="+mn-cs"/>
            </a:rPr>
            <a:t>Responsible for uploading local assets to the DAMS country folder.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Responsible for requesting final course upload to the LMS</a:t>
          </a:r>
          <a:r>
            <a:rPr lang="en-US" sz="1400" kern="1200" noProof="0" dirty="0">
              <a:latin typeface="Encode Sans ExpandedLight"/>
            </a:rPr>
            <a:t>.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noProof="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noProof="0" dirty="0"/>
        </a:p>
      </dsp:txBody>
      <dsp:txXfrm>
        <a:off x="0" y="1893245"/>
        <a:ext cx="10311896" cy="1136217"/>
      </dsp:txXfrm>
    </dsp:sp>
    <dsp:sp modelId="{640B1D45-1FD2-4C0C-AA98-4063D8BF45BB}">
      <dsp:nvSpPr>
        <dsp:cNvPr id="0" name=""/>
        <dsp:cNvSpPr/>
      </dsp:nvSpPr>
      <dsp:spPr>
        <a:xfrm>
          <a:off x="2681093" y="3062710"/>
          <a:ext cx="7630803" cy="66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681093" y="3062710"/>
        <a:ext cx="7630803" cy="664938"/>
      </dsp:txXfrm>
    </dsp:sp>
    <dsp:sp modelId="{A2E413B6-BE5D-4C97-84AF-741661F8A852}">
      <dsp:nvSpPr>
        <dsp:cNvPr id="0" name=""/>
        <dsp:cNvSpPr/>
      </dsp:nvSpPr>
      <dsp:spPr>
        <a:xfrm>
          <a:off x="0" y="3062710"/>
          <a:ext cx="2681093" cy="6649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Encode Sans ExpandedLight"/>
            </a:rPr>
            <a:t>LBC/LMS Support</a:t>
          </a:r>
          <a:endParaRPr lang="en-US" sz="1800" b="1" kern="1200" dirty="0"/>
        </a:p>
      </dsp:txBody>
      <dsp:txXfrm>
        <a:off x="32465" y="3095175"/>
        <a:ext cx="2616163" cy="632473"/>
      </dsp:txXfrm>
    </dsp:sp>
    <dsp:sp modelId="{8296D39D-74F5-4662-A397-D4DD055A7C02}">
      <dsp:nvSpPr>
        <dsp:cNvPr id="0" name=""/>
        <dsp:cNvSpPr/>
      </dsp:nvSpPr>
      <dsp:spPr>
        <a:xfrm>
          <a:off x="0" y="3727648"/>
          <a:ext cx="10311896" cy="1152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Responsible for implementing and maintaining the DAMS folder structure.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Responsible for publishing the WBT in Pilot-LMS.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Responsible to provide Local Agency Pilot-LMS credentials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Responsible for publishing the WBT in the LMS.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Responsible for providing support for the LMS and DAMS.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Responsible for the management of DAMS licenses</a:t>
          </a:r>
          <a:r>
            <a:rPr lang="en-US" sz="1400" kern="1200" dirty="0">
              <a:latin typeface="Encode Sans ExpandedLight"/>
            </a:rPr>
            <a:t>.</a:t>
          </a:r>
          <a:endParaRPr lang="en-US" sz="1400" kern="1200" dirty="0"/>
        </a:p>
      </dsp:txBody>
      <dsp:txXfrm>
        <a:off x="0" y="3727648"/>
        <a:ext cx="10311896" cy="1152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647E-0E65-4A14-903D-757EDF104052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change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B207-691D-4EE2-B9CC-9F376BF0D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>
                <a:solidFill>
                  <a:srgbClr val="FFC000"/>
                </a:solidFill>
              </a:rPr>
              <a:t>Pascal Stievenard orally / insist on the receipt of the modules by the MPs</a:t>
            </a:r>
          </a:p>
          <a:p>
            <a:endParaRPr lang="fr-FR" b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64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>
                <a:solidFill>
                  <a:srgbClr val="FFC000"/>
                </a:solidFill>
              </a:rPr>
              <a:t>Pascal Stievenard orally / insist on the receipt of the modules by the MPs</a:t>
            </a:r>
          </a:p>
          <a:p>
            <a:endParaRPr lang="fr-FR" b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84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>
                <a:solidFill>
                  <a:srgbClr val="FFC000"/>
                </a:solidFill>
              </a:rPr>
              <a:t>Pascal Stievenard orally / insist on the receipt of the modules by the MPs</a:t>
            </a:r>
          </a:p>
          <a:p>
            <a:endParaRPr lang="fr-FR" b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00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>
                <a:solidFill>
                  <a:srgbClr val="FFC000"/>
                </a:solidFill>
              </a:rPr>
              <a:t>Pascal Stievenard orally / insist on the receipt of the modules by the MPs</a:t>
            </a:r>
          </a:p>
          <a:p>
            <a:endParaRPr lang="fr-FR" b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03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>
                <a:solidFill>
                  <a:srgbClr val="FFC000"/>
                </a:solidFill>
              </a:rPr>
              <a:t>Pascal Stievenard orally / insist on the receipt of the modules by the MPs</a:t>
            </a:r>
          </a:p>
          <a:p>
            <a:endParaRPr lang="fr-FR" b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3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637" y="2099532"/>
            <a:ext cx="10080000" cy="3240000"/>
          </a:xfrm>
        </p:spPr>
        <p:txBody>
          <a:bodyPr anchor="t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637" y="5937816"/>
            <a:ext cx="10080000" cy="360000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00CADA1-D253-4F6F-88CF-D8727A69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637" y="5425540"/>
            <a:ext cx="2880000" cy="468000"/>
          </a:xfrm>
        </p:spPr>
        <p:txBody>
          <a:bodyPr anchor="t"/>
          <a:lstStyle>
            <a:lvl1pPr algn="l">
              <a:defRPr lang="fr-FR" sz="2500" b="0" kern="1200" cap="all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YYYY/MM/DD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20B2E6D-A47C-49EF-BD1D-CD4E8D91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Communication Department</a:t>
            </a:r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1BEB788-E3EA-4C0F-B6FF-45518A2C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2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17817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56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024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020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54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07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44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3162277"/>
            <a:ext cx="432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5028859"/>
            <a:ext cx="4320000" cy="1296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21623-60EA-4CE6-87A1-45097200B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91"/>
            <a:ext cx="10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7ED2FD-D4F2-4FCF-B2BC-8B40DC49D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4112" y="3042000"/>
            <a:ext cx="10440000" cy="2933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16000" indent="-216000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35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370C295F-F87C-4224-8CC1-055740470C1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" y="3425825"/>
            <a:ext cx="12191999" cy="34321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792" y="1816075"/>
            <a:ext cx="10440000" cy="1260000"/>
          </a:xfrm>
        </p:spPr>
        <p:txBody>
          <a:bodyPr anchor="t"/>
          <a:lstStyle>
            <a:lvl1pPr algn="l">
              <a:lnSpc>
                <a:spcPct val="90000"/>
              </a:lnSpc>
              <a:defRPr sz="3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59764E17-B98C-4383-8370-2690754AADC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45842" y="5802228"/>
            <a:ext cx="2880000" cy="468000"/>
          </a:xfrm>
        </p:spPr>
        <p:txBody>
          <a:bodyPr anchor="t"/>
          <a:lstStyle>
            <a:lvl1pPr>
              <a:defRPr lang="fr-FR" sz="2500" b="0" kern="1200" cap="all" baseline="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noProof="0"/>
              <a:t>YYYY/MM/DD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E74E8C3D-024A-4ED6-AA2A-C1034A8F4A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1601" y="6562800"/>
            <a:ext cx="408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Communication Department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26DEE05B-3704-4A91-B3BE-6D9306C267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70399" y="6562800"/>
            <a:ext cx="72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8E7EA58A-C319-4F80-9E54-D658719F8C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1452" y="3125321"/>
            <a:ext cx="1729424" cy="330417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570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D1CB-5C99-41C9-BA86-BB740E81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89"/>
            <a:ext cx="10440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Encode Sans ExpandedLight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Encode Sans ExpandedLight" pitchFamily="2" charset="0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4201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9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2538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486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87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4" r:id="rId3"/>
    <p:sldLayoutId id="2147483677" r:id="rId4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j-lt"/>
          <a:ea typeface="+mn-ea"/>
          <a:cs typeface="+mn-cs"/>
        </a:defRPr>
      </a:lvl1pPr>
      <a:lvl2pPr marL="324000" indent="-324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988A7E5-E87A-40C8-853C-5046AFC26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656" y="347664"/>
            <a:ext cx="1890713" cy="550068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61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1" kern="1200" cap="all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slide" Target="slide27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26.xml"/><Relationship Id="rId4" Type="http://schemas.openxmlformats.org/officeDocument/2006/relationships/diagramLayout" Target="../diagrams/layout2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3311f48f-1009-4cbd-90ad-16eaae183bf2/review" TargetMode="External"/><Relationship Id="rId2" Type="http://schemas.openxmlformats.org/officeDocument/2006/relationships/hyperlink" Target="https://360.articulate.com/review/content/aa272519-3bab-42a9-b0d0-a2c863c0ef9b/revie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360.articulate.com/review/content/c0a9109a-983e-4f46-b9a5-ca08b92d37bb/review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360.articulate.com/review/content/aa272519-3bab-42a9-b0d0-a2c863c0ef9b/review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tellantis.dam-broadcast.com/pm_12034_3188_3188476-4g0p0l15o9.ppt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ellantis.dam-broadcast.com/pm_12034_3188_3188476-4g0p0l15o9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Mylearningbusinesscenter@trainingsupportadmin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wa-staff@unetversity.inf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ellantis.dam-broadcast.com/pm_12034_3174_3174743-5keska7psm.mp4" TargetMode="External"/><Relationship Id="rId2" Type="http://schemas.openxmlformats.org/officeDocument/2006/relationships/hyperlink" Target="https://stellantis.dam-broadcast.com/pm_12034_3175_3175508-g4ek2vkemh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mailto:Mylearningbusinesscenter@trainingsupportadmin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wa-staff@unetversity.info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Mylearningbusinesscenter@trainingsupportadmin.com" TargetMode="External"/><Relationship Id="rId7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ellantis.dam-broadcast.com/pm_12034_3176_3176306-t60ijdxo6d.pptx" TargetMode="External"/><Relationship Id="rId5" Type="http://schemas.openxmlformats.org/officeDocument/2006/relationships/image" Target="../media/image24.png"/><Relationship Id="rId4" Type="http://schemas.openxmlformats.org/officeDocument/2006/relationships/hyperlink" Target="mailto:fwa-staff@unetversity.inf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sa-pilot.csod.com/client/psa/default.aspx" TargetMode="External"/><Relationship Id="rId3" Type="http://schemas.openxmlformats.org/officeDocument/2006/relationships/hyperlink" Target="mailto:Mylearningbusinesscenter@trainingsupportadmin.com" TargetMode="External"/><Relationship Id="rId7" Type="http://schemas.openxmlformats.org/officeDocument/2006/relationships/hyperlink" Target="https://psa.csod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library.stellantis.com/retailtraining/identification" TargetMode="External"/><Relationship Id="rId5" Type="http://schemas.openxmlformats.org/officeDocument/2006/relationships/hyperlink" Target="https://admin1-medialibrary.stellantis.com/" TargetMode="External"/><Relationship Id="rId10" Type="http://schemas.openxmlformats.org/officeDocument/2006/relationships/slide" Target="slide12.xml"/><Relationship Id="rId4" Type="http://schemas.openxmlformats.org/officeDocument/2006/relationships/hyperlink" Target="mailto:Fwa-staff@unetversity.info" TargetMode="External"/><Relationship Id="rId9" Type="http://schemas.openxmlformats.org/officeDocument/2006/relationships/hyperlink" Target="https://bug.fca.tss.fiatitem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sa.csod.com/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medialibrary.stellantis.com/retailtraining/identification" TargetMode="External"/><Relationship Id="rId12" Type="http://schemas.openxmlformats.org/officeDocument/2006/relationships/hyperlink" Target="https://forms.mpsa.com/sites/newinstallerfad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s://admin1-medialibrary.stellantis.com/" TargetMode="External"/><Relationship Id="rId11" Type="http://schemas.openxmlformats.org/officeDocument/2006/relationships/hyperlink" Target="https://psa-pilot.csod.com/client/psa/default.aspx" TargetMode="External"/><Relationship Id="rId5" Type="http://schemas.openxmlformats.org/officeDocument/2006/relationships/hyperlink" Target="file:///D:\users\00613aa\Desktop\01_UNETVERSITY_AS\1_2022\WBT_SOS\fwa-staff@unetversity.info" TargetMode="External"/><Relationship Id="rId10" Type="http://schemas.openxmlformats.org/officeDocument/2006/relationships/hyperlink" Target="https://www.fca-webacademy.com/homepage/index.html" TargetMode="External"/><Relationship Id="rId4" Type="http://schemas.openxmlformats.org/officeDocument/2006/relationships/hyperlink" Target="mailto:Mylearningbusinesscenter@trainingsupportadmin.com" TargetMode="External"/><Relationship Id="rId9" Type="http://schemas.openxmlformats.org/officeDocument/2006/relationships/hyperlink" Target="https://psa.csod.com/samldefault.aspx?ouid=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C6DD5-989A-474E-B36B-AF6C8BC7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090898"/>
            <a:ext cx="11090626" cy="2846862"/>
          </a:xfrm>
        </p:spPr>
        <p:txBody>
          <a:bodyPr/>
          <a:lstStyle/>
          <a:p>
            <a:r>
              <a:rPr lang="en-US" sz="5400" b="1" cap="none" dirty="0">
                <a:solidFill>
                  <a:srgbClr val="FFFF00"/>
                </a:solidFill>
              </a:rPr>
              <a:t>WBT Localization </a:t>
            </a:r>
            <a:r>
              <a:rPr lang="en-US" sz="5400" cap="none" dirty="0">
                <a:solidFill>
                  <a:prstClr val="white"/>
                </a:solidFill>
              </a:rPr>
              <a:t>process </a:t>
            </a:r>
            <a:br>
              <a:rPr lang="en-US" sz="5400" cap="none" dirty="0">
                <a:solidFill>
                  <a:prstClr val="white"/>
                </a:solidFill>
              </a:rPr>
            </a:br>
            <a:r>
              <a:rPr lang="en-US" sz="5400" cap="none" dirty="0">
                <a:solidFill>
                  <a:prstClr val="white"/>
                </a:solidFill>
              </a:rPr>
              <a:t>&amp; </a:t>
            </a:r>
            <a:r>
              <a:rPr lang="en-US" sz="5400" cap="none" dirty="0">
                <a:solidFill>
                  <a:srgbClr val="FFFF00"/>
                </a:solidFill>
              </a:rPr>
              <a:t>DAMS</a:t>
            </a:r>
            <a:br>
              <a:rPr lang="en-US" noProof="0" dirty="0"/>
            </a:br>
            <a:br>
              <a:rPr lang="en-US" sz="3600" noProof="0" dirty="0"/>
            </a:br>
            <a:r>
              <a:rPr lang="en-US" sz="3600" noProof="0" dirty="0"/>
              <a:t>Training tools update</a:t>
            </a:r>
            <a:endParaRPr lang="en-US" noProof="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90F6FD-44B6-4EC0-83E0-1B313FB21AC7}"/>
              </a:ext>
            </a:extLst>
          </p:cNvPr>
          <p:cNvSpPr txBox="1"/>
          <p:nvPr/>
        </p:nvSpPr>
        <p:spPr>
          <a:xfrm>
            <a:off x="495300" y="5753100"/>
            <a:ext cx="227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428754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0851C-63D2-4127-93CD-4E0D8167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2489923"/>
            <a:ext cx="4097848" cy="2192273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HOW TO USE THIS DOCUMENT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 dirty="0"/>
              <a:t>Feb 2022</a:t>
            </a:r>
            <a:endParaRPr lang="en-US" b="0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CSMO/TRNG/TECT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26044" y="956260"/>
            <a:ext cx="229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Main page</a:t>
            </a:r>
          </a:p>
          <a:p>
            <a:pPr algn="ctr"/>
            <a:r>
              <a:rPr lang="fr-FR" sz="1600" dirty="0" err="1"/>
              <a:t>Process</a:t>
            </a:r>
            <a:r>
              <a:rPr lang="fr-FR" sz="1600" dirty="0"/>
              <a:t> </a:t>
            </a:r>
            <a:r>
              <a:rPr lang="fr-FR" sz="1600" dirty="0" err="1"/>
              <a:t>step</a:t>
            </a:r>
            <a:r>
              <a:rPr lang="fr-FR" sz="1600" dirty="0"/>
              <a:t> by </a:t>
            </a:r>
            <a:r>
              <a:rPr lang="fr-FR" sz="1600" dirty="0" err="1"/>
              <a:t>step</a:t>
            </a:r>
            <a:endParaRPr lang="fr-FR" sz="16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221173" y="4396726"/>
            <a:ext cx="3876675" cy="783925"/>
            <a:chOff x="221173" y="4396726"/>
            <a:chExt cx="3876675" cy="783925"/>
          </a:xfrm>
        </p:grpSpPr>
        <p:sp>
          <p:nvSpPr>
            <p:cNvPr id="21" name="Rectangle 20"/>
            <p:cNvSpPr/>
            <p:nvPr/>
          </p:nvSpPr>
          <p:spPr>
            <a:xfrm>
              <a:off x="221173" y="4396726"/>
              <a:ext cx="3876675" cy="23640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59510" y="4745483"/>
              <a:ext cx="1409700" cy="435168"/>
            </a:xfrm>
            <a:prstGeom prst="wedgeRectCallout">
              <a:avLst>
                <a:gd name="adj1" fmla="val -68130"/>
                <a:gd name="adj2" fmla="val -90625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/>
                <a:t>Button</a:t>
              </a:r>
              <a:r>
                <a:rPr lang="fr-FR" sz="1200" dirty="0"/>
                <a:t> to </a:t>
              </a:r>
              <a:r>
                <a:rPr lang="fr-FR" sz="1200" dirty="0" err="1"/>
                <a:t>access</a:t>
              </a:r>
              <a:r>
                <a:rPr lang="fr-FR" sz="1200" dirty="0"/>
                <a:t> the « How to » part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91523" y="1885652"/>
            <a:ext cx="4002957" cy="3857923"/>
            <a:chOff x="111843" y="1885652"/>
            <a:chExt cx="4002957" cy="3857923"/>
          </a:xfrm>
        </p:grpSpPr>
        <p:sp>
          <p:nvSpPr>
            <p:cNvPr id="15" name="Rectangle 14"/>
            <p:cNvSpPr/>
            <p:nvPr/>
          </p:nvSpPr>
          <p:spPr>
            <a:xfrm>
              <a:off x="238125" y="2896235"/>
              <a:ext cx="3876675" cy="314325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300" y="1885652"/>
              <a:ext cx="1409700" cy="467024"/>
            </a:xfrm>
            <a:prstGeom prst="wedgeRectCallout">
              <a:avLst>
                <a:gd name="adj1" fmla="val -2589"/>
                <a:gd name="adj2" fmla="val 126017"/>
              </a:avLst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WHO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8124" y="3291751"/>
              <a:ext cx="3876675" cy="105764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1843" y="4940651"/>
              <a:ext cx="1409700" cy="802924"/>
            </a:xfrm>
            <a:prstGeom prst="wedgeRectCallout">
              <a:avLst>
                <a:gd name="adj1" fmla="val 31194"/>
                <a:gd name="adj2" fmla="val -115885"/>
              </a:avLst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WHAT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889707" y="846139"/>
            <a:ext cx="7929250" cy="5526086"/>
            <a:chOff x="3889707" y="846139"/>
            <a:chExt cx="7929250" cy="552608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r="67254" b="1221"/>
            <a:stretch/>
          </p:blipFill>
          <p:spPr>
            <a:xfrm>
              <a:off x="10013504" y="5253538"/>
              <a:ext cx="1673671" cy="1020352"/>
            </a:xfrm>
            <a:prstGeom prst="rect">
              <a:avLst/>
            </a:prstGeom>
          </p:spPr>
        </p:pic>
        <p:grpSp>
          <p:nvGrpSpPr>
            <p:cNvPr id="28" name="Groupe 27"/>
            <p:cNvGrpSpPr/>
            <p:nvPr/>
          </p:nvGrpSpPr>
          <p:grpSpPr>
            <a:xfrm>
              <a:off x="3889707" y="846139"/>
              <a:ext cx="7929250" cy="5526086"/>
              <a:chOff x="3889707" y="846139"/>
              <a:chExt cx="7929250" cy="5526086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0325" y="1598940"/>
                <a:ext cx="5258372" cy="1141540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0324" y="2938343"/>
                <a:ext cx="5258371" cy="1106704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1500" y="4068806"/>
                <a:ext cx="3477196" cy="1103008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3400" y="5253538"/>
                <a:ext cx="5038325" cy="103296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830538" y="1512889"/>
                <a:ext cx="6988419" cy="485933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89707" y="846139"/>
                <a:ext cx="1409700" cy="533400"/>
              </a:xfrm>
              <a:prstGeom prst="wedgeRectCallout">
                <a:avLst>
                  <a:gd name="adj1" fmla="val 100789"/>
                  <a:gd name="adj2" fmla="val 66669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HOW TO DO</a:t>
                </a:r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9432621" y="2401684"/>
            <a:ext cx="2502204" cy="4383425"/>
            <a:chOff x="9432621" y="2401684"/>
            <a:chExt cx="2502204" cy="4383425"/>
          </a:xfrm>
        </p:grpSpPr>
        <p:sp>
          <p:nvSpPr>
            <p:cNvPr id="23" name="Rectangle 22"/>
            <p:cNvSpPr/>
            <p:nvPr/>
          </p:nvSpPr>
          <p:spPr>
            <a:xfrm>
              <a:off x="11425705" y="2401684"/>
              <a:ext cx="261470" cy="387220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32621" y="6462854"/>
              <a:ext cx="2502204" cy="322255"/>
            </a:xfrm>
            <a:prstGeom prst="wedgeRectCallout">
              <a:avLst>
                <a:gd name="adj1" fmla="val 34268"/>
                <a:gd name="adj2" fmla="val -134269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/>
                <a:t>Button</a:t>
              </a:r>
              <a:r>
                <a:rPr lang="fr-FR" sz="1200" dirty="0"/>
                <a:t> to go back to the main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4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45360" y="9841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45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6">
            <a:extLst>
              <a:ext uri="{FF2B5EF4-FFF2-40B4-BE49-F238E27FC236}">
                <a16:creationId xmlns:a16="http://schemas.microsoft.com/office/drawing/2014/main" id="{B6CAA9BB-2068-4438-9268-D55FF710D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62454"/>
              </p:ext>
            </p:extLst>
          </p:nvPr>
        </p:nvGraphicFramePr>
        <p:xfrm>
          <a:off x="118279" y="785813"/>
          <a:ext cx="11955439" cy="595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21" name="Rectangle à coins arrondis 18"/>
          <p:cNvSpPr/>
          <p:nvPr/>
        </p:nvSpPr>
        <p:spPr>
          <a:xfrm>
            <a:off x="849516" y="964321"/>
            <a:ext cx="10311897" cy="385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WORKFLOW</a:t>
            </a:r>
          </a:p>
        </p:txBody>
      </p:sp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658237" y="6027325"/>
            <a:ext cx="1177742" cy="363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More details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3033153" y="6027324"/>
            <a:ext cx="1177742" cy="363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More details</a:t>
            </a:r>
          </a:p>
        </p:txBody>
      </p:sp>
      <p:sp>
        <p:nvSpPr>
          <p:cNvPr id="10" name="Rectangle 9">
            <a:hlinkClick r:id="rId10" action="ppaction://hlinksldjump"/>
          </p:cNvPr>
          <p:cNvSpPr/>
          <p:nvPr/>
        </p:nvSpPr>
        <p:spPr>
          <a:xfrm>
            <a:off x="5597675" y="6026728"/>
            <a:ext cx="1177742" cy="363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More details</a:t>
            </a:r>
          </a:p>
        </p:txBody>
      </p:sp>
      <p:sp>
        <p:nvSpPr>
          <p:cNvPr id="11" name="Rectangle 10">
            <a:hlinkClick r:id="rId11" action="ppaction://hlinksldjump"/>
          </p:cNvPr>
          <p:cNvSpPr/>
          <p:nvPr/>
        </p:nvSpPr>
        <p:spPr>
          <a:xfrm>
            <a:off x="7912676" y="6026728"/>
            <a:ext cx="1177742" cy="363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More details</a:t>
            </a:r>
          </a:p>
        </p:txBody>
      </p:sp>
      <p:sp>
        <p:nvSpPr>
          <p:cNvPr id="12" name="Rectangle 11">
            <a:hlinkClick r:id="rId12" action="ppaction://hlinksldjump"/>
          </p:cNvPr>
          <p:cNvSpPr/>
          <p:nvPr/>
        </p:nvSpPr>
        <p:spPr>
          <a:xfrm>
            <a:off x="10356021" y="6026728"/>
            <a:ext cx="1177742" cy="363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More details</a:t>
            </a:r>
          </a:p>
        </p:txBody>
      </p:sp>
    </p:spTree>
    <p:extLst>
      <p:ext uri="{BB962C8B-B14F-4D97-AF65-F5344CB8AC3E}">
        <p14:creationId xmlns:p14="http://schemas.microsoft.com/office/powerpoint/2010/main" val="320361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12" name="Rectangle à coins arrondis 18"/>
          <p:cNvSpPr/>
          <p:nvPr/>
        </p:nvSpPr>
        <p:spPr>
          <a:xfrm>
            <a:off x="849516" y="923501"/>
            <a:ext cx="10311897" cy="385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ROLES &amp; RESPONSABILITIES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7625015"/>
              </p:ext>
            </p:extLst>
          </p:nvPr>
        </p:nvGraphicFramePr>
        <p:xfrm>
          <a:off x="849516" y="1422265"/>
          <a:ext cx="10311897" cy="488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868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APPENDIX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48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4531" y="1626646"/>
            <a:ext cx="2155994" cy="4100591"/>
            <a:chOff x="250891" y="1046393"/>
            <a:chExt cx="2155994" cy="4100591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50891" y="1046393"/>
              <a:ext cx="2155994" cy="41005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56138" y="1151640"/>
              <a:ext cx="1945500" cy="38900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LOCAL AGENCY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>
                <a:latin typeface="+mn-lt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1.1 -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Download the Articulate Storyline file from the DAMS central folder of the course with public link provided by Country Training Manager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1.2 -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L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ocalize course with Articulate Storyline.</a:t>
              </a:r>
            </a:p>
            <a:p>
              <a:pPr lvl="0" algn="l"/>
              <a:r>
                <a:rPr lang="en-US" sz="1100" noProof="0" dirty="0"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/>
              <a:r>
                <a:rPr lang="en-US" sz="1100" b="1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1.3 - 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Provide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Country Training Manager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with the preview link.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6671" y="1447148"/>
            <a:ext cx="562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Example of communication mail </a:t>
            </a:r>
          </a:p>
          <a:p>
            <a:pPr algn="ctr"/>
            <a:r>
              <a:rPr lang="en-US" sz="1600" b="1" dirty="0"/>
              <a:t>sent by the central project manager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6671" y="5717472"/>
            <a:ext cx="5875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dirty="0"/>
              <a:t>To be sent to the Local Agency by the Country Training Manager</a:t>
            </a:r>
          </a:p>
        </p:txBody>
      </p:sp>
      <p:sp>
        <p:nvSpPr>
          <p:cNvPr id="15" name="ZoneTexte 13">
            <a:extLst>
              <a:ext uri="{FF2B5EF4-FFF2-40B4-BE49-F238E27FC236}">
                <a16:creationId xmlns:a16="http://schemas.microsoft.com/office/drawing/2014/main" id="{FFDA1072-A31B-4C02-9A45-09874CC83F41}"/>
              </a:ext>
            </a:extLst>
          </p:cNvPr>
          <p:cNvSpPr txBox="1"/>
          <p:nvPr/>
        </p:nvSpPr>
        <p:spPr>
          <a:xfrm>
            <a:off x="4406671" y="2074524"/>
            <a:ext cx="5628848" cy="3231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 The EN/FR/ITA Master for this WBT is now available as Articulate Storyline source file on the new Digital Assets Management System (</a:t>
            </a:r>
            <a:r>
              <a:rPr lang="en-GB" sz="1200" b="1" dirty="0"/>
              <a:t>DAMS</a:t>
            </a:r>
            <a:r>
              <a:rPr lang="en-GB" sz="1200" dirty="0"/>
              <a:t>). </a:t>
            </a:r>
            <a:endParaRPr lang="fr-FR" sz="1200" dirty="0"/>
          </a:p>
          <a:p>
            <a:r>
              <a:rPr lang="en-GB" sz="1200" dirty="0"/>
              <a:t>Please click the links here after to see the WBT MASTER versions</a:t>
            </a:r>
          </a:p>
          <a:p>
            <a:endParaRPr lang="fr-FR" sz="1200" dirty="0"/>
          </a:p>
          <a:p>
            <a:r>
              <a:rPr lang="en-GB" sz="1200" b="1" dirty="0"/>
              <a:t>EN</a:t>
            </a:r>
            <a:r>
              <a:rPr lang="en-GB" sz="1200" dirty="0"/>
              <a:t> </a:t>
            </a:r>
            <a:r>
              <a:rPr lang="en-GB" sz="1200" u="sng" dirty="0">
                <a:hlinkClick r:id="rId2"/>
              </a:rPr>
              <a:t>https://360.articulate.com/review/content/aa272519-3bab-42a9-b0d0-a2c863c0ef9b/review</a:t>
            </a:r>
            <a:endParaRPr lang="fr-FR" sz="1200" dirty="0"/>
          </a:p>
          <a:p>
            <a:r>
              <a:rPr lang="en-GB" sz="1200" b="1" dirty="0"/>
              <a:t>FR    </a:t>
            </a:r>
            <a:r>
              <a:rPr lang="en-GB" sz="1200" u="sng" dirty="0">
                <a:hlinkClick r:id="rId3"/>
              </a:rPr>
              <a:t>https://360.articulate.com/review/content/3311f48f-1009-4cbd-90ad-16eaae183bf2/review</a:t>
            </a:r>
            <a:endParaRPr lang="fr-FR" sz="1200" dirty="0"/>
          </a:p>
          <a:p>
            <a:r>
              <a:rPr lang="it-IT" sz="1200" b="1" dirty="0"/>
              <a:t>ITA  </a:t>
            </a:r>
            <a:r>
              <a:rPr lang="it-IT" sz="1200" dirty="0"/>
              <a:t> </a:t>
            </a:r>
            <a:r>
              <a:rPr lang="it-IT" sz="1200" u="sng" dirty="0">
                <a:hlinkClick r:id="rId4"/>
              </a:rPr>
              <a:t>https://360.articulate.com/review/content/c0a9109a-983e-4f46-b9a5-ca08b92d37bb/review</a:t>
            </a:r>
            <a:endParaRPr lang="fr-FR" sz="1200" dirty="0"/>
          </a:p>
          <a:p>
            <a:endParaRPr lang="en-GB" sz="1200" dirty="0"/>
          </a:p>
          <a:p>
            <a:r>
              <a:rPr lang="en-GB" sz="1200" dirty="0"/>
              <a:t>To enable your agencies to translate, localise and create your individual country/language versions, please click on the below links for direct access to the .ZIP file:</a:t>
            </a:r>
          </a:p>
          <a:p>
            <a:endParaRPr lang="en-GB" sz="1200" dirty="0"/>
          </a:p>
          <a:p>
            <a:endParaRPr lang="fr-FR" sz="1200" dirty="0"/>
          </a:p>
          <a:p>
            <a:endParaRPr lang="fr-FR" sz="1200" dirty="0"/>
          </a:p>
        </p:txBody>
      </p:sp>
      <p:graphicFrame>
        <p:nvGraphicFramePr>
          <p:cNvPr id="16" name="Tableau 7">
            <a:extLst>
              <a:ext uri="{FF2B5EF4-FFF2-40B4-BE49-F238E27FC236}">
                <a16:creationId xmlns:a16="http://schemas.microsoft.com/office/drawing/2014/main" id="{2C879100-D315-4D81-B0D5-2B2E99313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73583"/>
              </p:ext>
            </p:extLst>
          </p:nvPr>
        </p:nvGraphicFramePr>
        <p:xfrm>
          <a:off x="4875046" y="4723360"/>
          <a:ext cx="4997564" cy="480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033">
                  <a:extLst>
                    <a:ext uri="{9D8B030D-6E8A-4147-A177-3AD203B41FA5}">
                      <a16:colId xmlns:a16="http://schemas.microsoft.com/office/drawing/2014/main" val="563964854"/>
                    </a:ext>
                  </a:extLst>
                </a:gridCol>
                <a:gridCol w="4555531">
                  <a:extLst>
                    <a:ext uri="{9D8B030D-6E8A-4147-A177-3AD203B41FA5}">
                      <a16:colId xmlns:a16="http://schemas.microsoft.com/office/drawing/2014/main" val="4085965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endParaRPr lang="fr-FR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https://stellantis.dam-broadcast.com/pm_12034_3185_3185128-r9vgt6d2u1.zip</a:t>
                      </a:r>
                      <a:endParaRPr lang="fr-FR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25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endParaRPr lang="fr-FR" sz="105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https://stellantis.dam-broadcast.com/pm_12034_3185_3185131-bqdkpwsln1.zip</a:t>
                      </a:r>
                      <a:endParaRPr lang="fr-FR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40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endParaRPr lang="fr-FR" sz="105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https://stellantis.dam-broadcast.com/pm_12034_3185_3185134-cp3fuisti9.zip</a:t>
                      </a:r>
                      <a:endParaRPr lang="fr-FR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4527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806721" y="4638159"/>
            <a:ext cx="5120234" cy="634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Straight Arrow Connector 13"/>
          <p:cNvCxnSpPr>
            <a:cxnSpLocks/>
            <a:endCxn id="15" idx="1"/>
          </p:cNvCxnSpPr>
          <p:nvPr/>
        </p:nvCxnSpPr>
        <p:spPr>
          <a:xfrm>
            <a:off x="2400525" y="2795617"/>
            <a:ext cx="2006146" cy="894734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4531" y="1626646"/>
            <a:ext cx="2155994" cy="4100591"/>
            <a:chOff x="250891" y="1046393"/>
            <a:chExt cx="2155994" cy="4100591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50891" y="1046393"/>
              <a:ext cx="2155994" cy="41005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56138" y="1151640"/>
              <a:ext cx="1945500" cy="38900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LOCAL AGENCY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>
                <a:latin typeface="+mn-lt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1.1 -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Download the Articulate Storyline file from the DAMS central folder of the course with public link provided by Country Training Manager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1.2 -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L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ocalize course with Articulate Storyline.</a:t>
              </a:r>
            </a:p>
            <a:p>
              <a:pPr lvl="0" algn="l"/>
              <a:r>
                <a:rPr lang="en-US" sz="1100" noProof="0" dirty="0"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/>
              <a:r>
                <a:rPr lang="en-US" sz="1100" b="1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1.3 - 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Provide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Country Training Manager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with the preview link.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02849B4-0023-4B27-9940-5178201CF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02726"/>
              </p:ext>
            </p:extLst>
          </p:nvPr>
        </p:nvGraphicFramePr>
        <p:xfrm>
          <a:off x="3230880" y="1371600"/>
          <a:ext cx="8168637" cy="3424617"/>
        </p:xfrm>
        <a:graphic>
          <a:graphicData uri="http://schemas.openxmlformats.org/drawingml/2006/table">
            <a:tbl>
              <a:tblPr firstRow="1" firstCol="1" bandRow="1"/>
              <a:tblGrid>
                <a:gridCol w="2070587">
                  <a:extLst>
                    <a:ext uri="{9D8B030D-6E8A-4147-A177-3AD203B41FA5}">
                      <a16:colId xmlns:a16="http://schemas.microsoft.com/office/drawing/2014/main" val="3608999295"/>
                    </a:ext>
                  </a:extLst>
                </a:gridCol>
                <a:gridCol w="3049025">
                  <a:extLst>
                    <a:ext uri="{9D8B030D-6E8A-4147-A177-3AD203B41FA5}">
                      <a16:colId xmlns:a16="http://schemas.microsoft.com/office/drawing/2014/main" val="2516480727"/>
                    </a:ext>
                  </a:extLst>
                </a:gridCol>
                <a:gridCol w="3049025">
                  <a:extLst>
                    <a:ext uri="{9D8B030D-6E8A-4147-A177-3AD203B41FA5}">
                      <a16:colId xmlns:a16="http://schemas.microsoft.com/office/drawing/2014/main" val="2317547607"/>
                    </a:ext>
                  </a:extLst>
                </a:gridCol>
              </a:tblGrid>
              <a:tr h="52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Final  Deliverables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What for 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What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looks like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63654"/>
                  </a:ext>
                </a:extLst>
              </a:tr>
              <a:tr h="10435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Preview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link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(one per </a:t>
                      </a:r>
                      <a:r>
                        <a:rPr lang="fr-F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language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see the course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without any tool or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plateform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access (LMS, Articulate…), for example, for the translation Agency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GB" sz="1200" u="sng" dirty="0">
                        <a:hlinkClick r:id="rId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200" u="sng" dirty="0">
                          <a:hlinkClick r:id="rId2"/>
                        </a:rPr>
                        <a:t>https://360.articulate.com/review/content/aa272519-3bab-42a9-b0d0-a2c863c0ef9b/review</a:t>
                      </a:r>
                      <a:endParaRPr lang="en-GB" sz="1200" u="sng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GB" sz="1200" u="sng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Provided by the central team</a:t>
                      </a:r>
                      <a:endParaRPr lang="fr-FR" sz="1400" b="1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66918"/>
                  </a:ext>
                </a:extLst>
              </a:tr>
              <a:tr h="9064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Articulate Storyline source file ( .story) (one per language)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 the country (local agency)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translate and localize the course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 the central team to make new updates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   .story    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   .mp4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   .jpg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   .</a:t>
                      </a:r>
                      <a:r>
                        <a:rPr lang="fr-F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pdf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   .</a:t>
                      </a:r>
                      <a:r>
                        <a:rPr lang="fr-F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srt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Provided</a:t>
                      </a:r>
                      <a:r>
                        <a:rPr lang="fr-FR" sz="14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by the Central team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42850"/>
                  </a:ext>
                </a:extLst>
              </a:tr>
              <a:tr h="510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Video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Picture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Res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urces (pdf…), SRT files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0200"/>
                  </a:ext>
                </a:extLst>
              </a:tr>
            </a:tbl>
          </a:graphicData>
        </a:graphic>
      </p:graphicFrame>
      <p:sp>
        <p:nvSpPr>
          <p:cNvPr id="17" name="Right Brace 1">
            <a:extLst>
              <a:ext uri="{FF2B5EF4-FFF2-40B4-BE49-F238E27FC236}">
                <a16:creationId xmlns:a16="http://schemas.microsoft.com/office/drawing/2014/main" id="{A8B7757C-C716-4E61-B193-E5E92D2359A5}"/>
              </a:ext>
            </a:extLst>
          </p:cNvPr>
          <p:cNvSpPr/>
          <p:nvPr/>
        </p:nvSpPr>
        <p:spPr>
          <a:xfrm>
            <a:off x="9784471" y="3215640"/>
            <a:ext cx="233289" cy="1153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8651F76A-01F0-4D47-8A15-9C27B7CD7300}"/>
              </a:ext>
            </a:extLst>
          </p:cNvPr>
          <p:cNvSpPr/>
          <p:nvPr/>
        </p:nvSpPr>
        <p:spPr>
          <a:xfrm>
            <a:off x="10165079" y="3429000"/>
            <a:ext cx="1087120" cy="64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00FF"/>
                </a:solidFill>
                <a:latin typeface="Calibri" panose="020F0502020204030204" pitchFamily="34" charset="0"/>
              </a:rPr>
              <a:t>Zip package</a:t>
            </a:r>
            <a:endParaRPr lang="en-US" sz="1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F7305977-4755-4836-8FFE-EF0F5E134C0D}"/>
              </a:ext>
            </a:extLst>
          </p:cNvPr>
          <p:cNvSpPr txBox="1"/>
          <p:nvPr/>
        </p:nvSpPr>
        <p:spPr>
          <a:xfrm>
            <a:off x="3169920" y="904884"/>
            <a:ext cx="742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The main </a:t>
            </a:r>
            <a:r>
              <a:rPr lang="fr-FR" sz="1600" b="1" dirty="0" err="1"/>
              <a:t>deliverables</a:t>
            </a:r>
            <a:r>
              <a:rPr lang="fr-FR" sz="1600" b="1" dirty="0"/>
              <a:t> for </a:t>
            </a:r>
            <a:r>
              <a:rPr lang="fr-FR" sz="1600" b="1" dirty="0" err="1"/>
              <a:t>localization</a:t>
            </a:r>
            <a:r>
              <a:rPr lang="fr-FR" sz="1600" b="1" dirty="0"/>
              <a:t> process </a:t>
            </a:r>
            <a:r>
              <a:rPr lang="fr-FR" sz="1600" dirty="0" err="1"/>
              <a:t>provided</a:t>
            </a:r>
            <a:r>
              <a:rPr lang="fr-FR" sz="1600" dirty="0"/>
              <a:t> by the central team :</a:t>
            </a:r>
            <a:endParaRPr lang="en-US" sz="1600" dirty="0"/>
          </a:p>
        </p:txBody>
      </p:sp>
      <p:graphicFrame>
        <p:nvGraphicFramePr>
          <p:cNvPr id="23" name="Tableau 9">
            <a:extLst>
              <a:ext uri="{FF2B5EF4-FFF2-40B4-BE49-F238E27FC236}">
                <a16:creationId xmlns:a16="http://schemas.microsoft.com/office/drawing/2014/main" id="{894066A5-898C-409C-AE4D-A9B6E541F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99026"/>
              </p:ext>
            </p:extLst>
          </p:nvPr>
        </p:nvGraphicFramePr>
        <p:xfrm>
          <a:off x="3230879" y="5117067"/>
          <a:ext cx="8168638" cy="1539394"/>
        </p:xfrm>
        <a:graphic>
          <a:graphicData uri="http://schemas.openxmlformats.org/drawingml/2006/table">
            <a:tbl>
              <a:tblPr firstRow="1" firstCol="1" bandRow="1"/>
              <a:tblGrid>
                <a:gridCol w="2042161">
                  <a:extLst>
                    <a:ext uri="{9D8B030D-6E8A-4147-A177-3AD203B41FA5}">
                      <a16:colId xmlns:a16="http://schemas.microsoft.com/office/drawing/2014/main" val="360899929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516480727"/>
                    </a:ext>
                  </a:extLst>
                </a:gridCol>
                <a:gridCol w="2011677">
                  <a:extLst>
                    <a:ext uri="{9D8B030D-6E8A-4147-A177-3AD203B41FA5}">
                      <a16:colId xmlns:a16="http://schemas.microsoft.com/office/drawing/2014/main" val="2317547607"/>
                    </a:ext>
                  </a:extLst>
                </a:gridCol>
              </a:tblGrid>
              <a:tr h="331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Final  Deliverables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What for ?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What</a:t>
                      </a: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</a:t>
                      </a: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looks like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63654"/>
                  </a:ext>
                </a:extLst>
              </a:tr>
              <a:tr h="659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Storyboard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see the content even without Articulate License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make easier and flexible further updates whatever the tool configuration and the Agency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.PPT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00599"/>
                  </a:ext>
                </a:extLst>
              </a:tr>
              <a:tr h="501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Course SCORM package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upload the course in the production LMS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.zip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68497"/>
                  </a:ext>
                </a:extLst>
              </a:tr>
            </a:tbl>
          </a:graphicData>
        </a:graphic>
      </p:graphicFrame>
      <p:sp>
        <p:nvSpPr>
          <p:cNvPr id="24" name="TextBox 8">
            <a:extLst>
              <a:ext uri="{FF2B5EF4-FFF2-40B4-BE49-F238E27FC236}">
                <a16:creationId xmlns:a16="http://schemas.microsoft.com/office/drawing/2014/main" id="{9F37C80C-96FD-4798-A153-20AF0F4E2C6B}"/>
              </a:ext>
            </a:extLst>
          </p:cNvPr>
          <p:cNvSpPr txBox="1"/>
          <p:nvPr/>
        </p:nvSpPr>
        <p:spPr>
          <a:xfrm>
            <a:off x="3169920" y="4728799"/>
            <a:ext cx="4856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Also</a:t>
            </a:r>
            <a:r>
              <a:rPr lang="fr-FR" sz="1600" dirty="0"/>
              <a:t> </a:t>
            </a:r>
            <a:r>
              <a:rPr lang="fr-FR" sz="1600" dirty="0" err="1"/>
              <a:t>available</a:t>
            </a:r>
            <a:r>
              <a:rPr lang="fr-FR" sz="1600" dirty="0"/>
              <a:t> :</a:t>
            </a:r>
            <a:endParaRPr lang="en-US" sz="1600" dirty="0"/>
          </a:p>
        </p:txBody>
      </p:sp>
      <p:sp>
        <p:nvSpPr>
          <p:cNvPr id="25" name="Arrow: Left 13">
            <a:extLst>
              <a:ext uri="{FF2B5EF4-FFF2-40B4-BE49-F238E27FC236}">
                <a16:creationId xmlns:a16="http://schemas.microsoft.com/office/drawing/2014/main" id="{A31BDACB-DB2A-44C2-83FF-8BA5DBBBAE51}"/>
              </a:ext>
            </a:extLst>
          </p:cNvPr>
          <p:cNvSpPr/>
          <p:nvPr/>
        </p:nvSpPr>
        <p:spPr>
          <a:xfrm flipH="1">
            <a:off x="2406768" y="2687668"/>
            <a:ext cx="715940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4531" y="1626646"/>
            <a:ext cx="2155994" cy="4100591"/>
            <a:chOff x="250891" y="1046393"/>
            <a:chExt cx="2155994" cy="4100591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50891" y="1046393"/>
              <a:ext cx="2155994" cy="41005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56138" y="1151640"/>
              <a:ext cx="1945500" cy="38900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LOCAL AGENCY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>
                <a:latin typeface="+mn-lt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1.1 -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Download the Articulate Storyline file from the DAMS central folder of the course with public link provided by Country Training Manager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1.2 -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L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ocalize course with Articulate Storyline.</a:t>
              </a:r>
            </a:p>
            <a:p>
              <a:pPr lvl="0" algn="l"/>
              <a:r>
                <a:rPr lang="en-US" sz="1100" noProof="0" dirty="0"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/>
              <a:r>
                <a:rPr lang="en-US" sz="1100" b="1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1.3 - 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Provide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Country Training Manager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with the preview link.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0EC5711D-C8D1-4DAF-B4D1-6DF50C35703A}"/>
              </a:ext>
            </a:extLst>
          </p:cNvPr>
          <p:cNvSpPr/>
          <p:nvPr/>
        </p:nvSpPr>
        <p:spPr>
          <a:xfrm>
            <a:off x="8432532" y="2041010"/>
            <a:ext cx="3521978" cy="3607315"/>
          </a:xfrm>
          <a:prstGeom prst="roundRect">
            <a:avLst>
              <a:gd name="adj" fmla="val 4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 err="1"/>
              <a:t>Articulate</a:t>
            </a:r>
            <a:r>
              <a:rPr lang="fr-FR" dirty="0"/>
              <a:t> Rise and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Authoring</a:t>
            </a:r>
            <a:r>
              <a:rPr lang="fr-FR" dirty="0"/>
              <a:t> </a:t>
            </a:r>
            <a:r>
              <a:rPr lang="fr-FR" dirty="0" err="1"/>
              <a:t>tools</a:t>
            </a:r>
            <a:endParaRPr lang="fr-FR" dirty="0"/>
          </a:p>
        </p:txBody>
      </p:sp>
      <p:sp>
        <p:nvSpPr>
          <p:cNvPr id="17" name="Rectangle à coins arrondis 12">
            <a:extLst>
              <a:ext uri="{FF2B5EF4-FFF2-40B4-BE49-F238E27FC236}">
                <a16:creationId xmlns:a16="http://schemas.microsoft.com/office/drawing/2014/main" id="{17465D4C-D751-499E-B2F1-6F4DBB46B6F5}"/>
              </a:ext>
            </a:extLst>
          </p:cNvPr>
          <p:cNvSpPr/>
          <p:nvPr/>
        </p:nvSpPr>
        <p:spPr>
          <a:xfrm>
            <a:off x="3644763" y="2041010"/>
            <a:ext cx="3664754" cy="3607315"/>
          </a:xfrm>
          <a:prstGeom prst="roundRect">
            <a:avLst>
              <a:gd name="adj" fmla="val 40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ARTICULATE STORYLINE</a:t>
            </a:r>
          </a:p>
          <a:p>
            <a:pPr algn="ctr"/>
            <a:r>
              <a:rPr lang="fr-FR" dirty="0"/>
              <a:t>(360 suite)</a:t>
            </a:r>
          </a:p>
        </p:txBody>
      </p:sp>
      <p:pic>
        <p:nvPicPr>
          <p:cNvPr id="21" name="Image 13">
            <a:extLst>
              <a:ext uri="{FF2B5EF4-FFF2-40B4-BE49-F238E27FC236}">
                <a16:creationId xmlns:a16="http://schemas.microsoft.com/office/drawing/2014/main" id="{44BBFC32-B090-4B7E-A751-B8EC71465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765" y="3095393"/>
            <a:ext cx="1989446" cy="1971907"/>
          </a:xfrm>
          <a:prstGeom prst="rect">
            <a:avLst/>
          </a:prstGeom>
        </p:spPr>
      </p:pic>
      <p:pic>
        <p:nvPicPr>
          <p:cNvPr id="22" name="Image 14">
            <a:extLst>
              <a:ext uri="{FF2B5EF4-FFF2-40B4-BE49-F238E27FC236}">
                <a16:creationId xmlns:a16="http://schemas.microsoft.com/office/drawing/2014/main" id="{0C396E61-9C59-4894-9B71-0D48A1C8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506" y="3095393"/>
            <a:ext cx="1604029" cy="1703589"/>
          </a:xfrm>
          <a:prstGeom prst="rect">
            <a:avLst/>
          </a:prstGeom>
        </p:spPr>
      </p:pic>
      <p:cxnSp>
        <p:nvCxnSpPr>
          <p:cNvPr id="23" name="Connecteur droit 15">
            <a:extLst>
              <a:ext uri="{FF2B5EF4-FFF2-40B4-BE49-F238E27FC236}">
                <a16:creationId xmlns:a16="http://schemas.microsoft.com/office/drawing/2014/main" id="{13E10725-3593-4D24-91E9-9BE9DB1F7663}"/>
              </a:ext>
            </a:extLst>
          </p:cNvPr>
          <p:cNvCxnSpPr/>
          <p:nvPr/>
        </p:nvCxnSpPr>
        <p:spPr>
          <a:xfrm flipV="1">
            <a:off x="8675543" y="2667593"/>
            <a:ext cx="2993217" cy="27085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16">
            <a:extLst>
              <a:ext uri="{FF2B5EF4-FFF2-40B4-BE49-F238E27FC236}">
                <a16:creationId xmlns:a16="http://schemas.microsoft.com/office/drawing/2014/main" id="{4815B88D-8037-45BA-8743-CC0C3B7786BC}"/>
              </a:ext>
            </a:extLst>
          </p:cNvPr>
          <p:cNvCxnSpPr/>
          <p:nvPr/>
        </p:nvCxnSpPr>
        <p:spPr>
          <a:xfrm flipH="1" flipV="1">
            <a:off x="8719514" y="2667593"/>
            <a:ext cx="2882571" cy="26335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2">
            <a:extLst>
              <a:ext uri="{FF2B5EF4-FFF2-40B4-BE49-F238E27FC236}">
                <a16:creationId xmlns:a16="http://schemas.microsoft.com/office/drawing/2014/main" id="{FAA60212-5A65-44EA-859C-1126A2AB1888}"/>
              </a:ext>
            </a:extLst>
          </p:cNvPr>
          <p:cNvSpPr txBox="1"/>
          <p:nvPr/>
        </p:nvSpPr>
        <p:spPr>
          <a:xfrm>
            <a:off x="4835213" y="1260872"/>
            <a:ext cx="1085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26" name="ZoneTexte 23">
            <a:extLst>
              <a:ext uri="{FF2B5EF4-FFF2-40B4-BE49-F238E27FC236}">
                <a16:creationId xmlns:a16="http://schemas.microsoft.com/office/drawing/2014/main" id="{E6EB10F7-007C-4BBF-872E-4C1B6F6DE53C}"/>
              </a:ext>
            </a:extLst>
          </p:cNvPr>
          <p:cNvSpPr txBox="1"/>
          <p:nvPr/>
        </p:nvSpPr>
        <p:spPr>
          <a:xfrm>
            <a:off x="9434221" y="1271569"/>
            <a:ext cx="151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NOK</a:t>
            </a: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6810925B-6CC5-489B-9BE8-5488DA008BC9}"/>
              </a:ext>
            </a:extLst>
          </p:cNvPr>
          <p:cNvSpPr/>
          <p:nvPr/>
        </p:nvSpPr>
        <p:spPr>
          <a:xfrm flipH="1">
            <a:off x="2498815" y="3398547"/>
            <a:ext cx="715940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4531" y="1626646"/>
            <a:ext cx="2155994" cy="4100591"/>
            <a:chOff x="250891" y="1046393"/>
            <a:chExt cx="2155994" cy="4100591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50891" y="1046393"/>
              <a:ext cx="2155994" cy="41005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56138" y="1151640"/>
              <a:ext cx="1945500" cy="38900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LOCAL AGENCY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>
                <a:latin typeface="+mn-lt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1.1 -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Download the Articulate Storyline file from the DAMS central folder of the course with public link provided by Country Training Manager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1.2 -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L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ocalize course with Articulate Storyline.</a:t>
              </a:r>
            </a:p>
            <a:p>
              <a:pPr lvl="0" algn="l"/>
              <a:r>
                <a:rPr lang="en-US" sz="1100" noProof="0" dirty="0"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/>
              <a:r>
                <a:rPr lang="en-US" sz="1100" b="1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1.3 - 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Provide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Country Training Manager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with the preview link.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FDF45-F5CE-4BD4-A7ED-C9DC64214348}"/>
              </a:ext>
            </a:extLst>
          </p:cNvPr>
          <p:cNvSpPr txBox="1"/>
          <p:nvPr/>
        </p:nvSpPr>
        <p:spPr>
          <a:xfrm>
            <a:off x="3559175" y="2318385"/>
            <a:ext cx="8128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Localization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Articulate</a:t>
            </a:r>
            <a:r>
              <a:rPr lang="fr-FR" b="1" dirty="0"/>
              <a:t> Storyline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HOW TO : </a:t>
            </a:r>
            <a:r>
              <a:rPr lang="en-GB" sz="1400" dirty="0">
                <a:solidFill>
                  <a:schemeClr val="tx1"/>
                </a:solidFill>
                <a:hlinkClick r:id="rId2"/>
              </a:rPr>
              <a:t>https://stellantis.dam-broadcast.com/pm_12034_3188_3188476-4g0p0l15o9.pptx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CONTENT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7BA94B-EE9C-4FA2-95C4-F3D4617E6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28" y="3517045"/>
            <a:ext cx="4873548" cy="2475048"/>
          </a:xfrm>
          <a:prstGeom prst="rect">
            <a:avLst/>
          </a:prstGeom>
        </p:spPr>
      </p:pic>
      <p:sp>
        <p:nvSpPr>
          <p:cNvPr id="28" name="Arrow: Left 27">
            <a:extLst>
              <a:ext uri="{FF2B5EF4-FFF2-40B4-BE49-F238E27FC236}">
                <a16:creationId xmlns:a16="http://schemas.microsoft.com/office/drawing/2014/main" id="{CD0FBA72-28A6-4355-A61C-2333651A56AA}"/>
              </a:ext>
            </a:extLst>
          </p:cNvPr>
          <p:cNvSpPr/>
          <p:nvPr/>
        </p:nvSpPr>
        <p:spPr>
          <a:xfrm flipH="1">
            <a:off x="2625725" y="3300849"/>
            <a:ext cx="715940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4531" y="1626646"/>
            <a:ext cx="2155994" cy="4100591"/>
            <a:chOff x="250891" y="1046393"/>
            <a:chExt cx="2155994" cy="4100591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50891" y="1046393"/>
              <a:ext cx="2155994" cy="41005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56138" y="1151640"/>
              <a:ext cx="1945500" cy="38900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LOCAL AGENCY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>
                <a:latin typeface="+mn-lt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1.1 -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Download the Articulate Storyline file from the DAMS central folder of the course with public link provided by Country Training Manager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1.2 -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L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ocalize course with Articulate Storyline.</a:t>
              </a:r>
            </a:p>
            <a:p>
              <a:pPr lvl="0" algn="l"/>
              <a:r>
                <a:rPr lang="en-US" sz="1100" noProof="0" dirty="0"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/>
              <a:r>
                <a:rPr lang="en-US" sz="1100" b="1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1.3 - 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Provide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Country Training Manager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with the preview link.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12" name="Bouton d'action : Retour 10">
            <a:hlinkClick r:id="rId2" action="ppaction://hlinksldjump" highlightClick="1"/>
          </p:cNvPr>
          <p:cNvSpPr/>
          <p:nvPr/>
        </p:nvSpPr>
        <p:spPr>
          <a:xfrm>
            <a:off x="11673840" y="6441439"/>
            <a:ext cx="478832" cy="380349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">
            <a:extLst>
              <a:ext uri="{FF2B5EF4-FFF2-40B4-BE49-F238E27FC236}">
                <a16:creationId xmlns:a16="http://schemas.microsoft.com/office/drawing/2014/main" id="{E003B06C-0011-49AD-924C-F2FEBC7E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88" y="1848678"/>
            <a:ext cx="7043116" cy="3618482"/>
          </a:xfrm>
          <a:prstGeom prst="rect">
            <a:avLst/>
          </a:prstGeom>
        </p:spPr>
      </p:pic>
      <p:sp>
        <p:nvSpPr>
          <p:cNvPr id="21" name="ZoneTexte 11">
            <a:extLst>
              <a:ext uri="{FF2B5EF4-FFF2-40B4-BE49-F238E27FC236}">
                <a16:creationId xmlns:a16="http://schemas.microsoft.com/office/drawing/2014/main" id="{2E4B2BDB-214E-408F-908B-98C4A3865782}"/>
              </a:ext>
            </a:extLst>
          </p:cNvPr>
          <p:cNvSpPr txBox="1"/>
          <p:nvPr/>
        </p:nvSpPr>
        <p:spPr>
          <a:xfrm>
            <a:off x="4224641" y="1158438"/>
            <a:ext cx="589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Preview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by the Agency (</a:t>
            </a:r>
            <a:r>
              <a:rPr lang="fr-FR" dirty="0" err="1"/>
              <a:t>Articulate</a:t>
            </a:r>
            <a:r>
              <a:rPr lang="fr-FR" dirty="0"/>
              <a:t> 360 </a:t>
            </a:r>
            <a:r>
              <a:rPr lang="fr-FR" dirty="0" err="1"/>
              <a:t>feature</a:t>
            </a:r>
            <a:r>
              <a:rPr lang="fr-FR" dirty="0"/>
              <a:t>)</a:t>
            </a:r>
          </a:p>
          <a:p>
            <a:pPr algn="ctr"/>
            <a:r>
              <a:rPr lang="fr-FR" sz="1400" i="1" dirty="0" err="1"/>
              <a:t>Comments</a:t>
            </a:r>
            <a:r>
              <a:rPr lang="fr-FR" sz="1400" i="1" dirty="0"/>
              <a:t> </a:t>
            </a:r>
            <a:r>
              <a:rPr lang="fr-FR" sz="1400" i="1" dirty="0" err="1"/>
              <a:t>can</a:t>
            </a:r>
            <a:r>
              <a:rPr lang="fr-FR" sz="1400" i="1" dirty="0"/>
              <a:t> </a:t>
            </a:r>
            <a:r>
              <a:rPr lang="fr-FR" sz="1400" i="1" dirty="0" err="1"/>
              <a:t>be</a:t>
            </a:r>
            <a:r>
              <a:rPr lang="fr-FR" sz="1400" i="1" dirty="0"/>
              <a:t> </a:t>
            </a:r>
            <a:r>
              <a:rPr lang="fr-FR" sz="1400" i="1" dirty="0" err="1"/>
              <a:t>shared</a:t>
            </a:r>
            <a:r>
              <a:rPr lang="fr-FR" sz="1400" i="1" dirty="0"/>
              <a:t> for </a:t>
            </a:r>
            <a:r>
              <a:rPr lang="fr-FR" sz="1400" i="1" dirty="0" err="1"/>
              <a:t>each</a:t>
            </a:r>
            <a:r>
              <a:rPr lang="fr-FR" sz="1400" i="1" dirty="0"/>
              <a:t> slide (PM or business </a:t>
            </a:r>
            <a:r>
              <a:rPr lang="fr-FR" sz="1400" i="1" dirty="0" err="1"/>
              <a:t>owners</a:t>
            </a:r>
            <a:r>
              <a:rPr lang="fr-FR" sz="1400" i="1" dirty="0"/>
              <a:t> =&gt; Agency)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7CB7EF-2CAA-404C-A98C-7A8BEC1A02E8}"/>
              </a:ext>
            </a:extLst>
          </p:cNvPr>
          <p:cNvCxnSpPr>
            <a:cxnSpLocks/>
          </p:cNvCxnSpPr>
          <p:nvPr/>
        </p:nvCxnSpPr>
        <p:spPr>
          <a:xfrm flipV="1">
            <a:off x="2400525" y="3965713"/>
            <a:ext cx="1227258" cy="139563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DC1B2D4-19E4-4781-BBEC-5B05F0023168}"/>
              </a:ext>
            </a:extLst>
          </p:cNvPr>
          <p:cNvSpPr/>
          <p:nvPr/>
        </p:nvSpPr>
        <p:spPr>
          <a:xfrm>
            <a:off x="3284702" y="5865012"/>
            <a:ext cx="8199426" cy="387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>
                <a:solidFill>
                  <a:schemeClr val="tx1"/>
                </a:solidFill>
              </a:rPr>
              <a:t>Details in </a:t>
            </a:r>
            <a:r>
              <a:rPr lang="fr-FR" sz="1200" i="1" dirty="0" err="1">
                <a:solidFill>
                  <a:schemeClr val="tx1"/>
                </a:solidFill>
              </a:rPr>
              <a:t>this</a:t>
            </a:r>
            <a:r>
              <a:rPr lang="fr-FR" sz="1200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How to document : </a:t>
            </a:r>
            <a:r>
              <a:rPr lang="en-US" sz="1200" i="1" dirty="0">
                <a:solidFill>
                  <a:schemeClr val="tx1"/>
                </a:solidFill>
                <a:hlinkClick r:id="rId4"/>
              </a:rPr>
              <a:t>https://stellantis.dam-broadcast.com/pm_12034_3188_3188476-4g0p0l15o9.pptx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D1EA86-A9B5-49F2-A579-B1928929E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Stellantis</a:t>
            </a:r>
            <a:r>
              <a:rPr lang="fr-FR" dirty="0"/>
              <a:t> TOOLS &amp; LMS</a:t>
            </a:r>
            <a:endParaRPr lang="en-US" dirty="0"/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4F69710C-8288-445A-9A15-BF23B705D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84163"/>
              </p:ext>
            </p:extLst>
          </p:nvPr>
        </p:nvGraphicFramePr>
        <p:xfrm>
          <a:off x="496294" y="915020"/>
          <a:ext cx="10495280" cy="575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482745323"/>
                    </a:ext>
                  </a:extLst>
                </a:gridCol>
                <a:gridCol w="1198098">
                  <a:extLst>
                    <a:ext uri="{9D8B030D-6E8A-4147-A177-3AD203B41FA5}">
                      <a16:colId xmlns:a16="http://schemas.microsoft.com/office/drawing/2014/main" val="2905188499"/>
                    </a:ext>
                  </a:extLst>
                </a:gridCol>
                <a:gridCol w="2641951">
                  <a:extLst>
                    <a:ext uri="{9D8B030D-6E8A-4147-A177-3AD203B41FA5}">
                      <a16:colId xmlns:a16="http://schemas.microsoft.com/office/drawing/2014/main" val="2103289284"/>
                    </a:ext>
                  </a:extLst>
                </a:gridCol>
                <a:gridCol w="2646095">
                  <a:extLst>
                    <a:ext uri="{9D8B030D-6E8A-4147-A177-3AD203B41FA5}">
                      <a16:colId xmlns:a16="http://schemas.microsoft.com/office/drawing/2014/main" val="2925698587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582635985"/>
                    </a:ext>
                  </a:extLst>
                </a:gridCol>
              </a:tblGrid>
              <a:tr h="5710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2021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2022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2023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534921"/>
                  </a:ext>
                </a:extLst>
              </a:tr>
              <a:tr h="662963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dirty="0" err="1"/>
                        <a:t>Authoring</a:t>
                      </a:r>
                      <a:r>
                        <a:rPr lang="fr-FR" sz="2400" b="1" dirty="0"/>
                        <a:t> Tool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Ex-PSA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Elucidat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>
                          <a:solidFill>
                            <a:srgbClr val="0000FF"/>
                          </a:solidFill>
                        </a:rPr>
                        <a:t>Articulate</a:t>
                      </a:r>
                      <a:r>
                        <a:rPr lang="fr-FR" sz="1800" b="1" dirty="0">
                          <a:solidFill>
                            <a:srgbClr val="0000FF"/>
                          </a:solidFill>
                        </a:rPr>
                        <a:t> Storyline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/>
                        <a:t>+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Elucidat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for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>
                          <a:solidFill>
                            <a:srgbClr val="0000FF"/>
                          </a:solidFill>
                        </a:rPr>
                        <a:t>Articulate</a:t>
                      </a:r>
                      <a:r>
                        <a:rPr lang="fr-FR" sz="1800" b="1" dirty="0">
                          <a:solidFill>
                            <a:srgbClr val="0000FF"/>
                          </a:solidFill>
                        </a:rPr>
                        <a:t> Storyline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424353"/>
                  </a:ext>
                </a:extLst>
              </a:tr>
              <a:tr h="6341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Ex-FCA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rgbClr val="0000FF"/>
                          </a:solidFill>
                        </a:rPr>
                        <a:t>Articulate</a:t>
                      </a:r>
                      <a:r>
                        <a:rPr lang="fr-FR" sz="1800" b="1" dirty="0">
                          <a:solidFill>
                            <a:srgbClr val="0000FF"/>
                          </a:solidFill>
                        </a:rPr>
                        <a:t> Storyline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>
                          <a:solidFill>
                            <a:srgbClr val="0000FF"/>
                          </a:solidFill>
                        </a:rPr>
                        <a:t>Articulate</a:t>
                      </a:r>
                      <a:r>
                        <a:rPr lang="fr-FR" sz="1800" b="1" dirty="0">
                          <a:solidFill>
                            <a:srgbClr val="0000FF"/>
                          </a:solidFill>
                        </a:rPr>
                        <a:t> Storyline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69074"/>
                  </a:ext>
                </a:extLst>
              </a:tr>
              <a:tr h="662963">
                <a:tc rowSpan="2">
                  <a:txBody>
                    <a:bodyPr/>
                    <a:lstStyle/>
                    <a:p>
                      <a:r>
                        <a:rPr lang="fr-FR" sz="2400" b="1" dirty="0"/>
                        <a:t>LMS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Ex-PSA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Learn’in</a:t>
                      </a:r>
                      <a:r>
                        <a:rPr lang="fr-FR" sz="1800" dirty="0"/>
                        <a:t> PSA (</a:t>
                      </a:r>
                      <a:r>
                        <a:rPr lang="fr-FR" sz="1800" b="1" dirty="0" err="1">
                          <a:solidFill>
                            <a:srgbClr val="0000FF"/>
                          </a:solidFill>
                        </a:rPr>
                        <a:t>Cornerstone</a:t>
                      </a:r>
                      <a:r>
                        <a:rPr lang="fr-FR" sz="1800" dirty="0"/>
                        <a:t>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/>
                        <a:t>Learn’in</a:t>
                      </a:r>
                      <a:r>
                        <a:rPr lang="fr-FR" sz="1800" dirty="0"/>
                        <a:t> PSA (</a:t>
                      </a:r>
                      <a:r>
                        <a:rPr lang="fr-FR" sz="1800" b="1" dirty="0" err="1">
                          <a:solidFill>
                            <a:srgbClr val="0000FF"/>
                          </a:solidFill>
                        </a:rPr>
                        <a:t>Cornerstone</a:t>
                      </a:r>
                      <a:r>
                        <a:rPr lang="fr-FR" sz="1800" dirty="0"/>
                        <a:t>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rgbClr val="0000FF"/>
                          </a:solidFill>
                        </a:rPr>
                        <a:t>Cornerstone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553219"/>
                  </a:ext>
                </a:extLst>
              </a:tr>
              <a:tr h="6629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Ex-FCA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WebAcademy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WebAcademy</a:t>
                      </a:r>
                      <a:r>
                        <a:rPr lang="fr-FR" sz="1800" dirty="0"/>
                        <a:t> =&gt; </a:t>
                      </a:r>
                      <a:r>
                        <a:rPr lang="fr-FR" sz="1800" dirty="0" err="1">
                          <a:solidFill>
                            <a:srgbClr val="0000FF"/>
                          </a:solidFill>
                        </a:rPr>
                        <a:t>Cornerstone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989438"/>
                  </a:ext>
                </a:extLst>
              </a:tr>
              <a:tr h="734189">
                <a:tc rowSpan="2">
                  <a:txBody>
                    <a:bodyPr/>
                    <a:lstStyle/>
                    <a:p>
                      <a:r>
                        <a:rPr lang="fr-FR" sz="2400" b="1" dirty="0"/>
                        <a:t>Course </a:t>
                      </a:r>
                      <a:r>
                        <a:rPr lang="fr-FR" sz="2400" b="1" dirty="0" err="1"/>
                        <a:t>storage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Ex-PSA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0" dirty="0" err="1"/>
                        <a:t>Elucidat</a:t>
                      </a:r>
                      <a:r>
                        <a:rPr lang="fr-FR" sz="1800" i="0" dirty="0"/>
                        <a:t> &amp; LMS</a:t>
                      </a:r>
                      <a:endParaRPr lang="en-US" sz="18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DAMS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DAMS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615503"/>
                  </a:ext>
                </a:extLst>
              </a:tr>
              <a:tr h="605314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Ex-FCA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0" dirty="0"/>
                        <a:t>Google drive</a:t>
                      </a:r>
                      <a:endParaRPr lang="en-US" sz="18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46686"/>
                  </a:ext>
                </a:extLst>
              </a:tr>
              <a:tr h="605314">
                <a:tc rowSpan="2">
                  <a:txBody>
                    <a:bodyPr/>
                    <a:lstStyle/>
                    <a:p>
                      <a:r>
                        <a:rPr lang="fr-FR" sz="2400" b="1" dirty="0"/>
                        <a:t>VCT </a:t>
                      </a:r>
                      <a:r>
                        <a:rPr lang="fr-FR" sz="2400" b="1" dirty="0" err="1"/>
                        <a:t>tool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Ex-PSA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Adobe </a:t>
                      </a:r>
                      <a:r>
                        <a:rPr lang="fr-FR" sz="1800" b="1" dirty="0" err="1"/>
                        <a:t>Connect</a:t>
                      </a:r>
                      <a:endParaRPr lang="fr-FR" sz="1800" b="1" dirty="0"/>
                    </a:p>
                    <a:p>
                      <a:pPr algn="ctr"/>
                      <a:r>
                        <a:rPr lang="fr-FR" sz="1400" i="1" dirty="0"/>
                        <a:t>(PSA platform)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Adobe </a:t>
                      </a:r>
                      <a:r>
                        <a:rPr lang="fr-FR" sz="1800" b="1" dirty="0" err="1"/>
                        <a:t>Connect</a:t>
                      </a:r>
                      <a:endParaRPr lang="fr-FR" sz="1800" b="1" dirty="0"/>
                    </a:p>
                    <a:p>
                      <a:pPr algn="ctr"/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Stellantis</a:t>
                      </a:r>
                      <a:r>
                        <a:rPr lang="fr-FR" sz="1400" dirty="0"/>
                        <a:t> platform)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Adobe </a:t>
                      </a:r>
                      <a:r>
                        <a:rPr lang="fr-FR" sz="1800" b="1" dirty="0" err="1"/>
                        <a:t>Connect</a:t>
                      </a:r>
                      <a:endParaRPr lang="fr-FR" sz="1800" b="1" dirty="0"/>
                    </a:p>
                    <a:p>
                      <a:pPr algn="ctr"/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Stellantis</a:t>
                      </a:r>
                      <a:r>
                        <a:rPr lang="fr-FR" sz="1400" dirty="0"/>
                        <a:t> platform)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28060"/>
                  </a:ext>
                </a:extLst>
              </a:tr>
              <a:tr h="6053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Ex-FCA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Adobe </a:t>
                      </a:r>
                      <a:r>
                        <a:rPr lang="fr-FR" sz="1800" b="1" dirty="0" err="1"/>
                        <a:t>Connect</a:t>
                      </a:r>
                      <a:endParaRPr lang="fr-FR" sz="1800" b="1" dirty="0"/>
                    </a:p>
                    <a:p>
                      <a:pPr algn="ctr"/>
                      <a:r>
                        <a:rPr lang="fr-FR" sz="1400" i="1" dirty="0"/>
                        <a:t>(FCA platform)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17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79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685" y="1605446"/>
            <a:ext cx="2121043" cy="4086820"/>
            <a:chOff x="2539179" y="1046393"/>
            <a:chExt cx="2121043" cy="408682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2539179" y="1046393"/>
              <a:ext cx="2121043" cy="4086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440466"/>
                <a:satOff val="4564"/>
                <a:lumOff val="-4706"/>
                <a:alphaOff val="0"/>
              </a:schemeClr>
            </a:fillRef>
            <a:effectRef idx="1">
              <a:schemeClr val="accent2">
                <a:hueOff val="2440466"/>
                <a:satOff val="4564"/>
                <a:lumOff val="-47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2642720" y="1149934"/>
              <a:ext cx="1913961" cy="38797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COUNTRY TRAINING MANAGER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2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2.1 –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(for NSCs)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the DAMS project folder creation from the LBC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2.2 -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Review of the course, request for modifications (back to 1.2) or validate the course.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2.3 -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When the module is signed-off, load the test SCORM file and the Articulate Storyline source file in the DAMS country folder (upload to the DAMS wall for importers)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2.4 -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to the LBC/LMS support to </a:t>
              </a:r>
              <a:r>
                <a:rPr lang="en-US" sz="1100" dirty="0"/>
                <a:t>upload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 the module in the Pilot-LMS.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D44F40A6-9208-4251-85BC-44F0201C2377}"/>
              </a:ext>
            </a:extLst>
          </p:cNvPr>
          <p:cNvSpPr/>
          <p:nvPr/>
        </p:nvSpPr>
        <p:spPr>
          <a:xfrm flipH="1">
            <a:off x="2505515" y="2363018"/>
            <a:ext cx="494500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02A027-13D9-482A-B3CB-006D1A7AAA30}"/>
              </a:ext>
            </a:extLst>
          </p:cNvPr>
          <p:cNvSpPr/>
          <p:nvPr/>
        </p:nvSpPr>
        <p:spPr>
          <a:xfrm>
            <a:off x="3071782" y="6179326"/>
            <a:ext cx="8990678" cy="455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600" dirty="0"/>
              <a:t>Recommandation : </a:t>
            </a:r>
            <a:r>
              <a:rPr lang="fr-FR" sz="1600" dirty="0" err="1"/>
              <a:t>reproduce</a:t>
            </a:r>
            <a:r>
              <a:rPr lang="fr-FR" sz="1600" dirty="0"/>
              <a:t> the structure </a:t>
            </a:r>
            <a:r>
              <a:rPr lang="fr-FR" sz="1600" dirty="0" err="1"/>
              <a:t>built</a:t>
            </a:r>
            <a:r>
              <a:rPr lang="fr-FR" sz="1600" dirty="0"/>
              <a:t> in the central </a:t>
            </a:r>
            <a:r>
              <a:rPr lang="fr-FR" sz="1600" dirty="0" err="1"/>
              <a:t>catalog</a:t>
            </a:r>
            <a:r>
              <a:rPr lang="fr-FR" sz="1600" dirty="0"/>
              <a:t> for </a:t>
            </a:r>
            <a:r>
              <a:rPr lang="fr-FR" sz="1600" dirty="0" err="1"/>
              <a:t>this</a:t>
            </a:r>
            <a:r>
              <a:rPr lang="fr-FR" sz="1600" dirty="0"/>
              <a:t> project</a:t>
            </a:r>
            <a:endParaRPr lang="en-US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AF02A0-3408-47D3-98C9-7476D5F87695}"/>
              </a:ext>
            </a:extLst>
          </p:cNvPr>
          <p:cNvSpPr/>
          <p:nvPr/>
        </p:nvSpPr>
        <p:spPr>
          <a:xfrm>
            <a:off x="3041802" y="1143000"/>
            <a:ext cx="9020658" cy="4860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DAMS project folder structure and </a:t>
            </a:r>
            <a:r>
              <a:rPr lang="fr-FR" sz="2400" b="1" dirty="0" err="1">
                <a:solidFill>
                  <a:srgbClr val="0070C0"/>
                </a:solidFill>
              </a:rPr>
              <a:t>naming</a:t>
            </a:r>
            <a:endParaRPr lang="fr-FR" sz="2400" b="1" dirty="0">
              <a:solidFill>
                <a:srgbClr val="0070C0"/>
              </a:solidFill>
            </a:endParaRPr>
          </a:p>
          <a:p>
            <a:endParaRPr lang="fr-FR" sz="1400" dirty="0"/>
          </a:p>
          <a:p>
            <a:endParaRPr lang="fr-FR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14B230-7FF7-48E7-B68A-7CF4DBDD2EB3}"/>
              </a:ext>
            </a:extLst>
          </p:cNvPr>
          <p:cNvSpPr/>
          <p:nvPr/>
        </p:nvSpPr>
        <p:spPr>
          <a:xfrm>
            <a:off x="5679809" y="2071954"/>
            <a:ext cx="3871520" cy="3733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Example</a:t>
            </a:r>
          </a:p>
          <a:p>
            <a:endParaRPr lang="fr-FR" sz="1000" dirty="0"/>
          </a:p>
          <a:p>
            <a:r>
              <a:rPr lang="fr-FR" sz="1400" dirty="0" err="1"/>
              <a:t>Example</a:t>
            </a:r>
            <a:endParaRPr lang="fr-FR" sz="1400" dirty="0"/>
          </a:p>
          <a:p>
            <a:endParaRPr lang="fr-FR" sz="1400" dirty="0"/>
          </a:p>
          <a:p>
            <a:r>
              <a:rPr lang="fr-FR" sz="1200" dirty="0">
                <a:solidFill>
                  <a:srgbClr val="FF0000"/>
                </a:solidFill>
              </a:rPr>
              <a:t>CG500431</a:t>
            </a:r>
            <a:r>
              <a:rPr lang="fr-FR" sz="1200" dirty="0"/>
              <a:t> – </a:t>
            </a:r>
            <a:r>
              <a:rPr lang="fr-FR" sz="1200" b="1" dirty="0"/>
              <a:t>Trade in </a:t>
            </a:r>
            <a:r>
              <a:rPr lang="fr-FR" sz="1200" dirty="0"/>
              <a:t>(06/2022)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</a:rPr>
              <a:t>CG500431W01</a:t>
            </a:r>
            <a:r>
              <a:rPr lang="fr-FR" sz="1200" dirty="0"/>
              <a:t> </a:t>
            </a:r>
            <a:r>
              <a:rPr lang="fr-FR" sz="1200" b="1" dirty="0"/>
              <a:t>Trade in Basics </a:t>
            </a:r>
            <a:r>
              <a:rPr lang="fr-FR" sz="1200" dirty="0">
                <a:solidFill>
                  <a:srgbClr val="0000FF"/>
                </a:solidFill>
              </a:rPr>
              <a:t>WBT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</a:rPr>
              <a:t>CG500431W02</a:t>
            </a:r>
            <a:r>
              <a:rPr lang="fr-FR" sz="1200" dirty="0"/>
              <a:t> </a:t>
            </a:r>
            <a:r>
              <a:rPr lang="fr-FR" sz="1200" b="1" dirty="0"/>
              <a:t>Trade in LEV </a:t>
            </a:r>
            <a:r>
              <a:rPr lang="fr-FR" sz="1200" dirty="0">
                <a:solidFill>
                  <a:srgbClr val="0000FF"/>
                </a:solidFill>
              </a:rPr>
              <a:t>WBT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</a:rPr>
              <a:t>CG500431V01</a:t>
            </a:r>
            <a:r>
              <a:rPr lang="fr-FR" sz="1200" dirty="0"/>
              <a:t> </a:t>
            </a:r>
            <a:r>
              <a:rPr lang="fr-FR" sz="1200" b="1" dirty="0"/>
              <a:t>Trade in Advanced techniques</a:t>
            </a:r>
            <a:r>
              <a:rPr lang="fr-FR" sz="1200" dirty="0"/>
              <a:t> - </a:t>
            </a:r>
            <a:r>
              <a:rPr lang="fr-FR" sz="1200" dirty="0">
                <a:solidFill>
                  <a:srgbClr val="0000FF"/>
                </a:solidFill>
              </a:rPr>
              <a:t>VCT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</a:rPr>
              <a:t>CG500431Q01</a:t>
            </a:r>
            <a:r>
              <a:rPr lang="fr-FR" sz="1200" dirty="0"/>
              <a:t> </a:t>
            </a:r>
            <a:r>
              <a:rPr lang="fr-FR" sz="1200" b="1" dirty="0"/>
              <a:t>Trade in </a:t>
            </a:r>
            <a:r>
              <a:rPr lang="fr-FR" sz="1200" dirty="0">
                <a:solidFill>
                  <a:srgbClr val="0000FF"/>
                </a:solidFill>
              </a:rPr>
              <a:t>FINAL QUIZ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NL</a:t>
            </a:r>
          </a:p>
          <a:p>
            <a:endParaRPr lang="fr-FR" sz="1600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191A9F1-5E8B-4846-8098-E0CEE41B43E3}"/>
              </a:ext>
            </a:extLst>
          </p:cNvPr>
          <p:cNvGrpSpPr/>
          <p:nvPr/>
        </p:nvGrpSpPr>
        <p:grpSpPr>
          <a:xfrm>
            <a:off x="3168678" y="1833190"/>
            <a:ext cx="2850851" cy="3859076"/>
            <a:chOff x="1258393" y="1644097"/>
            <a:chExt cx="2850851" cy="3859076"/>
          </a:xfrm>
        </p:grpSpPr>
        <p:sp>
          <p:nvSpPr>
            <p:cNvPr id="39" name="Flèche : gauche 38">
              <a:extLst>
                <a:ext uri="{FF2B5EF4-FFF2-40B4-BE49-F238E27FC236}">
                  <a16:creationId xmlns:a16="http://schemas.microsoft.com/office/drawing/2014/main" id="{E982B976-13CE-4017-B8AE-40E2A68F16E1}"/>
                </a:ext>
              </a:extLst>
            </p:cNvPr>
            <p:cNvSpPr/>
            <p:nvPr/>
          </p:nvSpPr>
          <p:spPr>
            <a:xfrm flipH="1">
              <a:off x="2914050" y="2828577"/>
              <a:ext cx="572882" cy="2588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èche : gauche 39">
              <a:extLst>
                <a:ext uri="{FF2B5EF4-FFF2-40B4-BE49-F238E27FC236}">
                  <a16:creationId xmlns:a16="http://schemas.microsoft.com/office/drawing/2014/main" id="{44236D85-AC83-4709-AF28-F9EDDF4DC5B3}"/>
                </a:ext>
              </a:extLst>
            </p:cNvPr>
            <p:cNvSpPr/>
            <p:nvPr/>
          </p:nvSpPr>
          <p:spPr>
            <a:xfrm flipH="1">
              <a:off x="3185656" y="3003063"/>
              <a:ext cx="572882" cy="25884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èche : gauche 40">
              <a:extLst>
                <a:ext uri="{FF2B5EF4-FFF2-40B4-BE49-F238E27FC236}">
                  <a16:creationId xmlns:a16="http://schemas.microsoft.com/office/drawing/2014/main" id="{DDDCB77B-0879-46AC-B7C3-24AA429F5048}"/>
                </a:ext>
              </a:extLst>
            </p:cNvPr>
            <p:cNvSpPr/>
            <p:nvPr/>
          </p:nvSpPr>
          <p:spPr>
            <a:xfrm flipH="1">
              <a:off x="3185656" y="3584483"/>
              <a:ext cx="572882" cy="25884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èche : gauche 41">
              <a:extLst>
                <a:ext uri="{FF2B5EF4-FFF2-40B4-BE49-F238E27FC236}">
                  <a16:creationId xmlns:a16="http://schemas.microsoft.com/office/drawing/2014/main" id="{2FEDB059-8886-40FB-92C8-ABF7DE834A84}"/>
                </a:ext>
              </a:extLst>
            </p:cNvPr>
            <p:cNvSpPr/>
            <p:nvPr/>
          </p:nvSpPr>
          <p:spPr>
            <a:xfrm flipH="1">
              <a:off x="3185656" y="4143020"/>
              <a:ext cx="572882" cy="22706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èche : gauche 42">
              <a:extLst>
                <a:ext uri="{FF2B5EF4-FFF2-40B4-BE49-F238E27FC236}">
                  <a16:creationId xmlns:a16="http://schemas.microsoft.com/office/drawing/2014/main" id="{D9EB003B-B1AD-431C-9F24-F0CE67987961}"/>
                </a:ext>
              </a:extLst>
            </p:cNvPr>
            <p:cNvSpPr/>
            <p:nvPr/>
          </p:nvSpPr>
          <p:spPr>
            <a:xfrm flipH="1">
              <a:off x="3185656" y="4666536"/>
              <a:ext cx="572882" cy="25884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èche : gauche 43">
              <a:extLst>
                <a:ext uri="{FF2B5EF4-FFF2-40B4-BE49-F238E27FC236}">
                  <a16:creationId xmlns:a16="http://schemas.microsoft.com/office/drawing/2014/main" id="{201A9AC1-1D23-4A50-A757-8EE4E1F8A102}"/>
                </a:ext>
              </a:extLst>
            </p:cNvPr>
            <p:cNvSpPr/>
            <p:nvPr/>
          </p:nvSpPr>
          <p:spPr>
            <a:xfrm flipH="1">
              <a:off x="3536362" y="4995208"/>
              <a:ext cx="572882" cy="25884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03E2248-A02C-4487-AA81-7B0A96E0F583}"/>
                </a:ext>
              </a:extLst>
            </p:cNvPr>
            <p:cNvSpPr/>
            <p:nvPr/>
          </p:nvSpPr>
          <p:spPr>
            <a:xfrm>
              <a:off x="1374525" y="2707841"/>
              <a:ext cx="1476260" cy="462708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Project </a:t>
              </a:r>
              <a:r>
                <a:rPr lang="fr-FR" sz="1600" dirty="0" err="1"/>
                <a:t>level</a:t>
              </a:r>
              <a:endParaRPr lang="en-US" sz="16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6D4272D-BBD8-4E25-B757-25C6251547DA}"/>
                </a:ext>
              </a:extLst>
            </p:cNvPr>
            <p:cNvSpPr/>
            <p:nvPr/>
          </p:nvSpPr>
          <p:spPr>
            <a:xfrm>
              <a:off x="1703517" y="3349125"/>
              <a:ext cx="1264108" cy="996534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Learning Object </a:t>
              </a:r>
              <a:r>
                <a:rPr lang="fr-FR" sz="1600" dirty="0" err="1"/>
                <a:t>level</a:t>
              </a:r>
              <a:endParaRPr lang="en-US" sz="16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673C000-9F49-40DC-92D7-2EF90BDE3852}"/>
                </a:ext>
              </a:extLst>
            </p:cNvPr>
            <p:cNvSpPr/>
            <p:nvPr/>
          </p:nvSpPr>
          <p:spPr>
            <a:xfrm>
              <a:off x="1258393" y="4925381"/>
              <a:ext cx="2170251" cy="57779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/>
                <a:t>Language</a:t>
              </a:r>
              <a:r>
                <a:rPr lang="fr-FR" sz="1600" dirty="0"/>
                <a:t> </a:t>
              </a:r>
              <a:r>
                <a:rPr lang="fr-FR" sz="1600" dirty="0" err="1"/>
                <a:t>level</a:t>
              </a:r>
              <a:r>
                <a:rPr lang="fr-FR" sz="1600" dirty="0"/>
                <a:t> for </a:t>
              </a:r>
              <a:r>
                <a:rPr lang="fr-FR" sz="1600" dirty="0" err="1"/>
                <a:t>your</a:t>
              </a:r>
              <a:r>
                <a:rPr lang="fr-FR" sz="1600" dirty="0"/>
                <a:t> </a:t>
              </a:r>
              <a:r>
                <a:rPr lang="fr-FR" sz="1600" dirty="0" err="1"/>
                <a:t>localized</a:t>
              </a:r>
              <a:r>
                <a:rPr lang="fr-FR" sz="1600" dirty="0"/>
                <a:t> packages</a:t>
              </a:r>
              <a:endParaRPr lang="en-US" sz="16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CF720C-4EDD-42DA-9F9F-C0CAF5B79121}"/>
                </a:ext>
              </a:extLst>
            </p:cNvPr>
            <p:cNvSpPr/>
            <p:nvPr/>
          </p:nvSpPr>
          <p:spPr>
            <a:xfrm>
              <a:off x="1307919" y="1644097"/>
              <a:ext cx="2002236" cy="462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FFF00"/>
                  </a:solidFill>
                </a:rPr>
                <a:t>STRUCTURE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C28A777-3253-4758-9A6F-A48834DED5DA}"/>
              </a:ext>
            </a:extLst>
          </p:cNvPr>
          <p:cNvGrpSpPr/>
          <p:nvPr/>
        </p:nvGrpSpPr>
        <p:grpSpPr>
          <a:xfrm>
            <a:off x="9659046" y="1840600"/>
            <a:ext cx="2283294" cy="2843633"/>
            <a:chOff x="8674047" y="1719241"/>
            <a:chExt cx="2283294" cy="2843633"/>
          </a:xfrm>
        </p:grpSpPr>
        <p:sp>
          <p:nvSpPr>
            <p:cNvPr id="50" name="Bulle narrative : rectangle 49">
              <a:extLst>
                <a:ext uri="{FF2B5EF4-FFF2-40B4-BE49-F238E27FC236}">
                  <a16:creationId xmlns:a16="http://schemas.microsoft.com/office/drawing/2014/main" id="{61826481-0504-4D50-B81E-BB2B0392DBF8}"/>
                </a:ext>
              </a:extLst>
            </p:cNvPr>
            <p:cNvSpPr/>
            <p:nvPr/>
          </p:nvSpPr>
          <p:spPr>
            <a:xfrm>
              <a:off x="8674047" y="3229833"/>
              <a:ext cx="2283294" cy="1333041"/>
            </a:xfrm>
            <a:prstGeom prst="wedgeRectCallout">
              <a:avLst>
                <a:gd name="adj1" fmla="val -98556"/>
                <a:gd name="adj2" fmla="val -911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400" dirty="0">
                  <a:solidFill>
                    <a:srgbClr val="FF0000"/>
                  </a:solidFill>
                </a:rPr>
                <a:t>Central </a:t>
              </a:r>
              <a:r>
                <a:rPr lang="fr-FR" sz="1400" dirty="0" err="1">
                  <a:solidFill>
                    <a:srgbClr val="FF0000"/>
                  </a:solidFill>
                </a:rPr>
                <a:t>reference</a:t>
              </a:r>
              <a:endParaRPr lang="fr-FR" sz="1400" dirty="0">
                <a:solidFill>
                  <a:srgbClr val="FF0000"/>
                </a:solidFill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400" b="1" dirty="0"/>
                <a:t>Course </a:t>
              </a:r>
              <a:r>
                <a:rPr lang="fr-FR" sz="1400" b="1" dirty="0" err="1"/>
                <a:t>name</a:t>
              </a:r>
              <a:endParaRPr lang="fr-FR" sz="1400" b="1" dirty="0"/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400" b="1" dirty="0">
                  <a:solidFill>
                    <a:srgbClr val="0000FF"/>
                  </a:solidFill>
                </a:rPr>
                <a:t>training type &amp; </a:t>
              </a:r>
              <a:r>
                <a:rPr lang="fr-FR" sz="1400" b="1" dirty="0" err="1">
                  <a:solidFill>
                    <a:srgbClr val="0000FF"/>
                  </a:solidFill>
                </a:rPr>
                <a:t>order</a:t>
              </a:r>
              <a:endParaRPr lang="fr-FR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C37A9EC-4FD4-47C3-BB97-922C94CD0474}"/>
                </a:ext>
              </a:extLst>
            </p:cNvPr>
            <p:cNvSpPr/>
            <p:nvPr/>
          </p:nvSpPr>
          <p:spPr>
            <a:xfrm>
              <a:off x="8814576" y="1719241"/>
              <a:ext cx="2002236" cy="462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FFF00"/>
                  </a:solidFill>
                </a:rPr>
                <a:t>NAMING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6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685" y="1605446"/>
            <a:ext cx="2121043" cy="4086820"/>
            <a:chOff x="2539179" y="1046393"/>
            <a:chExt cx="2121043" cy="408682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2539179" y="1046393"/>
              <a:ext cx="2121043" cy="4086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440466"/>
                <a:satOff val="4564"/>
                <a:lumOff val="-4706"/>
                <a:alphaOff val="0"/>
              </a:schemeClr>
            </a:fillRef>
            <a:effectRef idx="1">
              <a:schemeClr val="accent2">
                <a:hueOff val="2440466"/>
                <a:satOff val="4564"/>
                <a:lumOff val="-47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2642720" y="1149934"/>
              <a:ext cx="1913961" cy="38797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COUNTRY TRAINING MANAGER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2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2.1 –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(for NSCs)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the DAMS project folder creation from the LBC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2.2 -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Review of the course, request for modifications (back to 1.2) or validate the course.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2.3 -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When the module is signed-off, load the test SCORM file and the Articulate Storyline source file in the DAMS country folder (upload to the DAMS wall for importers)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2.4 -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to the LBC/LMS support to </a:t>
              </a:r>
              <a:r>
                <a:rPr lang="en-US" sz="1100" dirty="0"/>
                <a:t>upload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 the module in the Pilot-LMS.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8" y="6027953"/>
            <a:ext cx="513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LBC email =&gt; </a:t>
            </a:r>
            <a:r>
              <a:rPr lang="en-GB" sz="1100" dirty="0">
                <a:solidFill>
                  <a:srgbClr val="243782"/>
                </a:solidFill>
                <a:hlinkClick r:id="rId2"/>
              </a:rPr>
              <a:t>Mylearningbusinesscenter@trainingsupportadmin.com</a:t>
            </a:r>
            <a:r>
              <a:rPr lang="en-GB" sz="1100" dirty="0">
                <a:solidFill>
                  <a:srgbClr val="243782"/>
                </a:solidFill>
              </a:rPr>
              <a:t> </a:t>
            </a:r>
          </a:p>
        </p:txBody>
      </p:sp>
      <p:cxnSp>
        <p:nvCxnSpPr>
          <p:cNvPr id="24" name="Straight Arrow Connector 23"/>
          <p:cNvCxnSpPr>
            <a:cxnSpLocks/>
            <a:endCxn id="16" idx="1"/>
          </p:cNvCxnSpPr>
          <p:nvPr/>
        </p:nvCxnSpPr>
        <p:spPr>
          <a:xfrm flipV="1">
            <a:off x="2463728" y="2417669"/>
            <a:ext cx="3427988" cy="1444324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16" y="1046488"/>
            <a:ext cx="1956884" cy="2742361"/>
          </a:xfrm>
          <a:prstGeom prst="rect">
            <a:avLst/>
          </a:prstGeom>
          <a:ln>
            <a:solidFill>
              <a:srgbClr val="243782"/>
            </a:solidFill>
          </a:ln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773DE2E2-FBF7-4D4F-BB2B-BF708AF76526}"/>
              </a:ext>
            </a:extLst>
          </p:cNvPr>
          <p:cNvSpPr txBox="1"/>
          <p:nvPr/>
        </p:nvSpPr>
        <p:spPr>
          <a:xfrm>
            <a:off x="71437" y="6353391"/>
            <a:ext cx="51381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LMS Support email =&gt; </a:t>
            </a:r>
            <a:r>
              <a:rPr lang="en-GB" sz="1100" dirty="0">
                <a:solidFill>
                  <a:srgbClr val="243782"/>
                </a:solidFill>
                <a:hlinkClick r:id="rId4"/>
              </a:rPr>
              <a:t>fwa-staff@unetversity.info</a:t>
            </a:r>
            <a:r>
              <a:rPr lang="en-GB" sz="1100" dirty="0">
                <a:solidFill>
                  <a:srgbClr val="24378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6059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685" y="1605446"/>
            <a:ext cx="2121043" cy="4086820"/>
            <a:chOff x="2539179" y="1046393"/>
            <a:chExt cx="2121043" cy="408682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2539179" y="1046393"/>
              <a:ext cx="2121043" cy="4086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440466"/>
                <a:satOff val="4564"/>
                <a:lumOff val="-4706"/>
                <a:alphaOff val="0"/>
              </a:schemeClr>
            </a:fillRef>
            <a:effectRef idx="1">
              <a:schemeClr val="accent2">
                <a:hueOff val="2440466"/>
                <a:satOff val="4564"/>
                <a:lumOff val="-47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2642720" y="1149934"/>
              <a:ext cx="1913961" cy="38797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COUNTRY TRAINING MANAGER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2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2.1 –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(for NSCs)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the DAMS project folder creation from the LBC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2.2 -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Review of the course, request for modifications (back to 1.2) or validate the course.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2.3 -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When the module is signed-off, load the test SCORM file and the Articulate Storyline source file in the DAMS country folder (upload to the DAMS wall for importers)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2.4 -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to the LBC/LMS support to </a:t>
              </a:r>
              <a:r>
                <a:rPr lang="en-US" sz="1100" dirty="0"/>
                <a:t>upload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 the module in the Pilot-LMS.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cxnSp>
        <p:nvCxnSpPr>
          <p:cNvPr id="24" name="Straight Arrow Connector 23"/>
          <p:cNvCxnSpPr>
            <a:cxnSpLocks/>
            <a:endCxn id="16" idx="1"/>
          </p:cNvCxnSpPr>
          <p:nvPr/>
        </p:nvCxnSpPr>
        <p:spPr>
          <a:xfrm flipV="1">
            <a:off x="2463728" y="3780846"/>
            <a:ext cx="344861" cy="81150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6EB1C5D-4C1A-4972-98D0-2EE6A7526D56}"/>
              </a:ext>
            </a:extLst>
          </p:cNvPr>
          <p:cNvSpPr/>
          <p:nvPr/>
        </p:nvSpPr>
        <p:spPr>
          <a:xfrm>
            <a:off x="2808589" y="1928220"/>
            <a:ext cx="2111280" cy="37052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In the DAMS, use a </a:t>
            </a:r>
            <a:r>
              <a:rPr lang="fr-FR" dirty="0" err="1">
                <a:solidFill>
                  <a:schemeClr val="tx1"/>
                </a:solidFill>
              </a:rPr>
              <a:t>meaningful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name</a:t>
            </a:r>
            <a:r>
              <a:rPr lang="fr-FR" dirty="0">
                <a:solidFill>
                  <a:schemeClr val="tx1"/>
                </a:solidFill>
              </a:rPr>
              <a:t> for </a:t>
            </a:r>
            <a:r>
              <a:rPr lang="fr-FR" dirty="0" err="1">
                <a:solidFill>
                  <a:schemeClr val="tx1"/>
                </a:solidFill>
              </a:rPr>
              <a:t>your</a:t>
            </a:r>
            <a:r>
              <a:rPr lang="fr-FR" dirty="0">
                <a:solidFill>
                  <a:schemeClr val="tx1"/>
                </a:solidFill>
              </a:rPr>
              <a:t> assets.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Create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One asset for the </a:t>
            </a:r>
            <a:r>
              <a:rPr lang="fr-FR" b="1" dirty="0">
                <a:solidFill>
                  <a:schemeClr val="tx1"/>
                </a:solidFill>
              </a:rPr>
              <a:t>Source Files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One asset for the </a:t>
            </a:r>
            <a:r>
              <a:rPr lang="fr-FR" b="1" dirty="0">
                <a:solidFill>
                  <a:schemeClr val="tx1"/>
                </a:solidFill>
              </a:rPr>
              <a:t>SCORM File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5" name="Image 12" descr="Avviso con riempimento a tinta unita">
            <a:extLst>
              <a:ext uri="{FF2B5EF4-FFF2-40B4-BE49-F238E27FC236}">
                <a16:creationId xmlns:a16="http://schemas.microsoft.com/office/drawing/2014/main" id="{7517B8C2-8CF7-43FD-98FB-7482D728D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22366" y="1928220"/>
            <a:ext cx="772402" cy="772402"/>
          </a:xfrm>
          <a:prstGeom prst="rect">
            <a:avLst/>
          </a:prstGeom>
        </p:spPr>
      </p:pic>
      <p:sp>
        <p:nvSpPr>
          <p:cNvPr id="26" name="Flèche : gauche 25">
            <a:extLst>
              <a:ext uri="{FF2B5EF4-FFF2-40B4-BE49-F238E27FC236}">
                <a16:creationId xmlns:a16="http://schemas.microsoft.com/office/drawing/2014/main" id="{51E6578D-67E8-4135-BA9B-313C64BD49B1}"/>
              </a:ext>
            </a:extLst>
          </p:cNvPr>
          <p:cNvSpPr/>
          <p:nvPr/>
        </p:nvSpPr>
        <p:spPr>
          <a:xfrm flipH="1">
            <a:off x="4984657" y="3364621"/>
            <a:ext cx="396221" cy="8150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2BCCCFA-7BC0-4093-8CE0-96A27EAA8624}"/>
              </a:ext>
            </a:extLst>
          </p:cNvPr>
          <p:cNvSpPr txBox="1"/>
          <p:nvPr/>
        </p:nvSpPr>
        <p:spPr>
          <a:xfrm>
            <a:off x="8958833" y="1778560"/>
            <a:ext cx="192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EXAMPLE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129D40-FB07-4672-81BA-7A4F78808435}"/>
              </a:ext>
            </a:extLst>
          </p:cNvPr>
          <p:cNvSpPr/>
          <p:nvPr/>
        </p:nvSpPr>
        <p:spPr>
          <a:xfrm>
            <a:off x="5422913" y="1928220"/>
            <a:ext cx="2207562" cy="370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NAMING STANDARD :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</a:rPr>
              <a:t>Central Reference </a:t>
            </a:r>
            <a:r>
              <a:rPr lang="fr-FR" sz="1600" dirty="0">
                <a:solidFill>
                  <a:schemeClr val="tx1"/>
                </a:solidFill>
              </a:rPr>
              <a:t>(</a:t>
            </a:r>
            <a:r>
              <a:rPr lang="fr-FR" sz="1600" dirty="0" err="1">
                <a:solidFill>
                  <a:schemeClr val="tx1"/>
                </a:solidFill>
              </a:rPr>
              <a:t>including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letter</a:t>
            </a:r>
            <a:r>
              <a:rPr lang="fr-FR" sz="1600" dirty="0">
                <a:solidFill>
                  <a:schemeClr val="tx1"/>
                </a:solidFill>
              </a:rPr>
              <a:t> for training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Course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FF"/>
                </a:solidFill>
              </a:rPr>
              <a:t>Training type </a:t>
            </a:r>
            <a:r>
              <a:rPr lang="fr-FR" sz="1600" dirty="0">
                <a:solidFill>
                  <a:schemeClr val="tx1"/>
                </a:solidFill>
              </a:rPr>
              <a:t>(WBT / VCT….)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B050"/>
                </a:solidFill>
              </a:rPr>
              <a:t>Language</a:t>
            </a:r>
            <a:r>
              <a:rPr lang="fr-FR" sz="1600" b="1" dirty="0">
                <a:solidFill>
                  <a:srgbClr val="00B050"/>
                </a:solidFill>
              </a:rPr>
              <a:t> code </a:t>
            </a:r>
            <a:r>
              <a:rPr lang="fr-FR" sz="1600" dirty="0">
                <a:solidFill>
                  <a:schemeClr val="tx1"/>
                </a:solidFill>
              </a:rPr>
              <a:t>(EN / FR / IT /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Type of file </a:t>
            </a:r>
            <a:r>
              <a:rPr lang="fr-FR" sz="1600" dirty="0">
                <a:solidFill>
                  <a:schemeClr val="tx1"/>
                </a:solidFill>
              </a:rPr>
              <a:t>(SOURCE FILES, SCORM…)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BE533DA-6957-4F24-B328-1FB3961B5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673" y="2356486"/>
            <a:ext cx="4488936" cy="288013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19CB5A7-1EF3-465B-82BC-073428FF5C53}"/>
              </a:ext>
            </a:extLst>
          </p:cNvPr>
          <p:cNvSpPr/>
          <p:nvPr/>
        </p:nvSpPr>
        <p:spPr>
          <a:xfrm>
            <a:off x="7827550" y="4494419"/>
            <a:ext cx="2048505" cy="4174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CC502747W01 </a:t>
            </a:r>
            <a:r>
              <a:rPr lang="fr-FR" sz="1100" b="1" dirty="0">
                <a:solidFill>
                  <a:schemeClr val="tx1"/>
                </a:solidFill>
              </a:rPr>
              <a:t>C5X </a:t>
            </a:r>
            <a:r>
              <a:rPr lang="fr-FR" sz="1100" b="1" dirty="0" err="1">
                <a:solidFill>
                  <a:schemeClr val="tx1"/>
                </a:solidFill>
              </a:rPr>
              <a:t>Handover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rgbClr val="0000FF"/>
                </a:solidFill>
              </a:rPr>
              <a:t>WBT</a:t>
            </a:r>
            <a:r>
              <a:rPr lang="fr-FR" sz="1100" b="1" dirty="0">
                <a:solidFill>
                  <a:srgbClr val="00B050"/>
                </a:solidFill>
              </a:rPr>
              <a:t> EN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chemeClr val="tx1"/>
                </a:solidFill>
              </a:rPr>
              <a:t>SOURCE FILES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6CA437-D9B7-42E5-BD63-E7A5309D2655}"/>
              </a:ext>
            </a:extLst>
          </p:cNvPr>
          <p:cNvSpPr/>
          <p:nvPr/>
        </p:nvSpPr>
        <p:spPr>
          <a:xfrm>
            <a:off x="10034442" y="4494419"/>
            <a:ext cx="2048506" cy="4174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CC502747W01 </a:t>
            </a:r>
            <a:r>
              <a:rPr lang="fr-FR" sz="1100" b="1" dirty="0">
                <a:solidFill>
                  <a:schemeClr val="tx1"/>
                </a:solidFill>
              </a:rPr>
              <a:t>C5X </a:t>
            </a:r>
            <a:r>
              <a:rPr lang="fr-FR" sz="1100" b="1" dirty="0" err="1">
                <a:solidFill>
                  <a:schemeClr val="tx1"/>
                </a:solidFill>
              </a:rPr>
              <a:t>Handover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rgbClr val="0000FF"/>
                </a:solidFill>
              </a:rPr>
              <a:t>WBT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rgbClr val="00B050"/>
                </a:solidFill>
              </a:rPr>
              <a:t>EN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chemeClr val="tx1"/>
                </a:solidFill>
              </a:rPr>
              <a:t>SCORM </a:t>
            </a:r>
          </a:p>
        </p:txBody>
      </p:sp>
    </p:spTree>
    <p:extLst>
      <p:ext uri="{BB962C8B-B14F-4D97-AF65-F5344CB8AC3E}">
        <p14:creationId xmlns:p14="http://schemas.microsoft.com/office/powerpoint/2010/main" val="50340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685" y="1605446"/>
            <a:ext cx="2121043" cy="4086820"/>
            <a:chOff x="2539179" y="1046393"/>
            <a:chExt cx="2121043" cy="408682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2539179" y="1046393"/>
              <a:ext cx="2121043" cy="4086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440466"/>
                <a:satOff val="4564"/>
                <a:lumOff val="-4706"/>
                <a:alphaOff val="0"/>
              </a:schemeClr>
            </a:fillRef>
            <a:effectRef idx="1">
              <a:schemeClr val="accent2">
                <a:hueOff val="2440466"/>
                <a:satOff val="4564"/>
                <a:lumOff val="-47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2642720" y="1149934"/>
              <a:ext cx="1913961" cy="38797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COUNTRY TRAINING MANAGER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2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2.1 –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(for NSCs)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the DAMS project folder creation from the LBC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2.2 -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Review of the course, request for modifications (back to 1.2) or validate the course.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2.3 -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When the module is signed-off, load the test SCORM file and the Articulate Storyline source file in the DAMS country folder (upload to the DAMS wall for importers)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2.4 -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to the LBC/LMS support to </a:t>
              </a:r>
              <a:r>
                <a:rPr lang="en-US" sz="1100" dirty="0"/>
                <a:t>upload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 the module in the Pilot-LMS.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cxnSp>
        <p:nvCxnSpPr>
          <p:cNvPr id="24" name="Straight Arrow Connector 23"/>
          <p:cNvCxnSpPr>
            <a:cxnSpLocks/>
            <a:endCxn id="11" idx="1"/>
          </p:cNvCxnSpPr>
          <p:nvPr/>
        </p:nvCxnSpPr>
        <p:spPr>
          <a:xfrm flipV="1">
            <a:off x="2463728" y="3370793"/>
            <a:ext cx="763471" cy="491202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BB06428-D9BE-4096-9EB2-36C2D3533CCB}"/>
              </a:ext>
            </a:extLst>
          </p:cNvPr>
          <p:cNvSpPr/>
          <p:nvPr/>
        </p:nvSpPr>
        <p:spPr>
          <a:xfrm>
            <a:off x="3227199" y="1754455"/>
            <a:ext cx="2423145" cy="3232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/>
          </a:p>
          <a:p>
            <a:endParaRPr lang="fr-FR" sz="2000" dirty="0"/>
          </a:p>
          <a:p>
            <a:r>
              <a:rPr lang="fr-FR" sz="2000" dirty="0">
                <a:solidFill>
                  <a:schemeClr val="tx1"/>
                </a:solidFill>
              </a:rPr>
              <a:t>In the DAMS, use a </a:t>
            </a:r>
            <a:r>
              <a:rPr lang="fr-FR" sz="2000" dirty="0" err="1">
                <a:solidFill>
                  <a:schemeClr val="tx1"/>
                </a:solidFill>
              </a:rPr>
              <a:t>meaningful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name</a:t>
            </a:r>
            <a:r>
              <a:rPr lang="fr-FR" sz="2000" dirty="0">
                <a:solidFill>
                  <a:schemeClr val="tx1"/>
                </a:solidFill>
              </a:rPr>
              <a:t> for </a:t>
            </a:r>
            <a:r>
              <a:rPr lang="fr-FR" sz="2000" dirty="0" err="1">
                <a:solidFill>
                  <a:schemeClr val="tx1"/>
                </a:solidFill>
              </a:rPr>
              <a:t>your</a:t>
            </a:r>
            <a:r>
              <a:rPr lang="fr-FR" sz="2000" dirty="0">
                <a:solidFill>
                  <a:schemeClr val="tx1"/>
                </a:solidFill>
              </a:rPr>
              <a:t> assets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Image 12" descr="Avviso con riempimento a tinta unita">
            <a:extLst>
              <a:ext uri="{FF2B5EF4-FFF2-40B4-BE49-F238E27FC236}">
                <a16:creationId xmlns:a16="http://schemas.microsoft.com/office/drawing/2014/main" id="{F81B83D1-5C97-407A-8D17-05BCB5D4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91381" y="1874986"/>
            <a:ext cx="1149291" cy="114929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521968B7-EFA8-40E5-903B-48DA88BAEF9B}"/>
              </a:ext>
            </a:extLst>
          </p:cNvPr>
          <p:cNvGrpSpPr/>
          <p:nvPr/>
        </p:nvGrpSpPr>
        <p:grpSpPr>
          <a:xfrm>
            <a:off x="5853605" y="2315819"/>
            <a:ext cx="6132221" cy="2375452"/>
            <a:chOff x="5853605" y="2315819"/>
            <a:chExt cx="6132221" cy="2375452"/>
          </a:xfrm>
        </p:grpSpPr>
        <p:sp>
          <p:nvSpPr>
            <p:cNvPr id="26" name="Flèche : gauche 25">
              <a:extLst>
                <a:ext uri="{FF2B5EF4-FFF2-40B4-BE49-F238E27FC236}">
                  <a16:creationId xmlns:a16="http://schemas.microsoft.com/office/drawing/2014/main" id="{FCE42FAA-8B01-4151-BDE6-BAB692387615}"/>
                </a:ext>
              </a:extLst>
            </p:cNvPr>
            <p:cNvSpPr/>
            <p:nvPr/>
          </p:nvSpPr>
          <p:spPr>
            <a:xfrm flipH="1">
              <a:off x="5853605" y="2991933"/>
              <a:ext cx="625731" cy="8150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BDFBB58-C375-4296-9533-E78704F86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6475" y="2315820"/>
              <a:ext cx="5489351" cy="237545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F16E12-CF3B-4B0A-8ABB-EBFA9FDF5006}"/>
                </a:ext>
              </a:extLst>
            </p:cNvPr>
            <p:cNvSpPr/>
            <p:nvPr/>
          </p:nvSpPr>
          <p:spPr>
            <a:xfrm>
              <a:off x="6696117" y="2315819"/>
              <a:ext cx="268178" cy="216105"/>
            </a:xfrm>
            <a:prstGeom prst="rect">
              <a:avLst/>
            </a:prstGeom>
            <a:noFill/>
            <a:ln w="444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DF105C-753C-43A3-A843-7FA9533E90A2}"/>
                </a:ext>
              </a:extLst>
            </p:cNvPr>
            <p:cNvSpPr/>
            <p:nvPr/>
          </p:nvSpPr>
          <p:spPr>
            <a:xfrm>
              <a:off x="10304394" y="3514313"/>
              <a:ext cx="1619250" cy="292629"/>
            </a:xfrm>
            <a:prstGeom prst="rect">
              <a:avLst/>
            </a:prstGeom>
            <a:noFill/>
            <a:ln w="444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298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685" y="1605446"/>
            <a:ext cx="2121043" cy="4086820"/>
            <a:chOff x="2539179" y="1046393"/>
            <a:chExt cx="2121043" cy="408682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2539179" y="1046393"/>
              <a:ext cx="2121043" cy="4086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440466"/>
                <a:satOff val="4564"/>
                <a:lumOff val="-4706"/>
                <a:alphaOff val="0"/>
              </a:schemeClr>
            </a:fillRef>
            <a:effectRef idx="1">
              <a:schemeClr val="accent2">
                <a:hueOff val="2440466"/>
                <a:satOff val="4564"/>
                <a:lumOff val="-47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2642720" y="1149934"/>
              <a:ext cx="1913961" cy="38797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COUNTRY TRAINING MANAGER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2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2.1 –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(for NSCs)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the DAMS project folder creation from the LBC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2.2 -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Review of the course, request for modifications (back to 1.2) or validate the course.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2.3 -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When the module is signed-off, load the test SCORM file and the Articulate Storyline source file in the DAMS country folder (upload to the DAMS wall for importers)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2.4 -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to the LBC/LMS support to </a:t>
              </a:r>
              <a:r>
                <a:rPr lang="en-US" sz="1100" dirty="0"/>
                <a:t>upload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 the module in the Pilot-LMS.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cxnSp>
        <p:nvCxnSpPr>
          <p:cNvPr id="24" name="Straight Arrow Connector 23"/>
          <p:cNvCxnSpPr>
            <a:cxnSpLocks/>
            <a:endCxn id="27" idx="1"/>
          </p:cNvCxnSpPr>
          <p:nvPr/>
        </p:nvCxnSpPr>
        <p:spPr>
          <a:xfrm flipV="1">
            <a:off x="2463728" y="3289062"/>
            <a:ext cx="667098" cy="572932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7C514E3F-1A7E-4B7D-9D90-B61BC59AD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79356"/>
              </p:ext>
            </p:extLst>
          </p:nvPr>
        </p:nvGraphicFramePr>
        <p:xfrm>
          <a:off x="3130827" y="5517677"/>
          <a:ext cx="3186410" cy="107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647">
                  <a:extLst>
                    <a:ext uri="{9D8B030D-6E8A-4147-A177-3AD203B41FA5}">
                      <a16:colId xmlns:a16="http://schemas.microsoft.com/office/drawing/2014/main" val="3130204364"/>
                    </a:ext>
                  </a:extLst>
                </a:gridCol>
                <a:gridCol w="1088763">
                  <a:extLst>
                    <a:ext uri="{9D8B030D-6E8A-4147-A177-3AD203B41FA5}">
                      <a16:colId xmlns:a16="http://schemas.microsoft.com/office/drawing/2014/main" val="1724743769"/>
                    </a:ext>
                  </a:extLst>
                </a:gridCol>
              </a:tblGrid>
              <a:tr h="331583">
                <a:tc>
                  <a:txBody>
                    <a:bodyPr/>
                    <a:lstStyle/>
                    <a:p>
                      <a:r>
                        <a:rPr lang="fr-FR" sz="1100" dirty="0"/>
                        <a:t>TUTORIAL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Links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51142"/>
                  </a:ext>
                </a:extLst>
              </a:tr>
              <a:tr h="328213">
                <a:tc>
                  <a:txBody>
                    <a:bodyPr/>
                    <a:lstStyle/>
                    <a:p>
                      <a:r>
                        <a:rPr lang="fr-FR" sz="1050" b="1" dirty="0" err="1"/>
                        <a:t>Upload</a:t>
                      </a:r>
                      <a:r>
                        <a:rPr lang="fr-FR" sz="1050" b="1" dirty="0"/>
                        <a:t> and </a:t>
                      </a:r>
                      <a:r>
                        <a:rPr lang="fr-FR" sz="1050" b="1" dirty="0" err="1"/>
                        <a:t>share</a:t>
                      </a:r>
                      <a:r>
                        <a:rPr lang="fr-FR" sz="1050" b="1" dirty="0"/>
                        <a:t> </a:t>
                      </a:r>
                      <a:r>
                        <a:rPr lang="fr-FR" sz="1050"/>
                        <a:t>an asset</a:t>
                      </a:r>
                      <a:endParaRPr lang="en-US" sz="105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hlinkClick r:id="rId2"/>
                        </a:rPr>
                        <a:t>Tutorial (EN)</a:t>
                      </a:r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571798"/>
                  </a:ext>
                </a:extLst>
              </a:tr>
              <a:tr h="339827">
                <a:tc>
                  <a:txBody>
                    <a:bodyPr/>
                    <a:lstStyle/>
                    <a:p>
                      <a:r>
                        <a:rPr lang="fr-FR" sz="1050" b="1" dirty="0"/>
                        <a:t>Sauvegarder et partager </a:t>
                      </a:r>
                      <a:r>
                        <a:rPr lang="fr-FR" sz="1050" dirty="0"/>
                        <a:t>un contenu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hlinkClick r:id="rId3"/>
                        </a:rPr>
                        <a:t>Tutoriel (FR)</a:t>
                      </a:r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35429"/>
                  </a:ext>
                </a:extLst>
              </a:tr>
            </a:tbl>
          </a:graphicData>
        </a:graphic>
      </p:graphicFrame>
      <p:grpSp>
        <p:nvGrpSpPr>
          <p:cNvPr id="26" name="Groupe 25">
            <a:extLst>
              <a:ext uri="{FF2B5EF4-FFF2-40B4-BE49-F238E27FC236}">
                <a16:creationId xmlns:a16="http://schemas.microsoft.com/office/drawing/2014/main" id="{7C57125A-060E-445F-9579-75E148958D0F}"/>
              </a:ext>
            </a:extLst>
          </p:cNvPr>
          <p:cNvGrpSpPr/>
          <p:nvPr/>
        </p:nvGrpSpPr>
        <p:grpSpPr>
          <a:xfrm>
            <a:off x="3130826" y="1486216"/>
            <a:ext cx="3186410" cy="3605691"/>
            <a:chOff x="3130827" y="2735474"/>
            <a:chExt cx="3116873" cy="36056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6093A4-0E61-4792-87A2-86B6F24A189D}"/>
                </a:ext>
              </a:extLst>
            </p:cNvPr>
            <p:cNvSpPr/>
            <p:nvPr/>
          </p:nvSpPr>
          <p:spPr>
            <a:xfrm>
              <a:off x="3130827" y="2735474"/>
              <a:ext cx="3116873" cy="36056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 dirty="0"/>
            </a:p>
            <a:p>
              <a:endParaRPr lang="fr-FR" sz="2000" dirty="0"/>
            </a:p>
            <a:p>
              <a:endParaRPr lang="fr-FR" sz="2000" dirty="0">
                <a:solidFill>
                  <a:schemeClr val="tx1"/>
                </a:solidFill>
              </a:endParaRPr>
            </a:p>
            <a:p>
              <a:endParaRPr lang="fr-FR" sz="2000" dirty="0">
                <a:solidFill>
                  <a:schemeClr val="tx1"/>
                </a:solidFill>
              </a:endParaRPr>
            </a:p>
            <a:p>
              <a:r>
                <a:rPr lang="fr-FR" sz="2000" dirty="0">
                  <a:solidFill>
                    <a:schemeClr val="tx1"/>
                  </a:solidFill>
                </a:rPr>
                <a:t>Don’t </a:t>
              </a:r>
              <a:r>
                <a:rPr lang="fr-FR" sz="2000" dirty="0" err="1">
                  <a:solidFill>
                    <a:schemeClr val="tx1"/>
                  </a:solidFill>
                </a:rPr>
                <a:t>forget</a:t>
              </a:r>
              <a:r>
                <a:rPr lang="fr-FR" sz="2000" dirty="0">
                  <a:solidFill>
                    <a:schemeClr val="tx1"/>
                  </a:solidFill>
                </a:rPr>
                <a:t> to change the </a:t>
              </a:r>
              <a:r>
                <a:rPr lang="fr-FR" sz="2000" dirty="0" err="1">
                  <a:solidFill>
                    <a:schemeClr val="tx1"/>
                  </a:solidFill>
                </a:rPr>
                <a:t>status</a:t>
              </a:r>
              <a:r>
                <a:rPr lang="fr-FR" sz="2000" dirty="0">
                  <a:solidFill>
                    <a:schemeClr val="tx1"/>
                  </a:solidFill>
                </a:rPr>
                <a:t> of </a:t>
              </a:r>
              <a:r>
                <a:rPr lang="fr-FR" sz="2000" dirty="0" err="1">
                  <a:solidFill>
                    <a:schemeClr val="tx1"/>
                  </a:solidFill>
                </a:rPr>
                <a:t>your</a:t>
              </a:r>
              <a:r>
                <a:rPr lang="fr-FR" sz="2000" dirty="0">
                  <a:solidFill>
                    <a:schemeClr val="tx1"/>
                  </a:solidFill>
                </a:rPr>
                <a:t> asset </a:t>
              </a:r>
              <a:r>
                <a:rPr lang="fr-FR" sz="2000" dirty="0" err="1">
                  <a:solidFill>
                    <a:schemeClr val="tx1"/>
                  </a:solidFill>
                </a:rPr>
                <a:t>from</a:t>
              </a:r>
              <a:r>
                <a:rPr lang="fr-FR" sz="2000" dirty="0">
                  <a:solidFill>
                    <a:schemeClr val="tx1"/>
                  </a:solidFill>
                </a:rPr>
                <a:t> </a:t>
              </a:r>
              <a:r>
                <a:rPr lang="fr-FR" sz="2000" b="1" dirty="0">
                  <a:solidFill>
                    <a:schemeClr val="tx1"/>
                  </a:solidFill>
                </a:rPr>
                <a:t>« Draft » </a:t>
              </a:r>
              <a:r>
                <a:rPr lang="fr-FR" sz="2000" dirty="0">
                  <a:solidFill>
                    <a:schemeClr val="tx1"/>
                  </a:solidFill>
                </a:rPr>
                <a:t>to</a:t>
              </a:r>
              <a:r>
                <a:rPr lang="fr-FR" sz="2000" dirty="0"/>
                <a:t> </a:t>
              </a:r>
              <a:r>
                <a:rPr lang="fr-FR" sz="2000" b="1" dirty="0">
                  <a:solidFill>
                    <a:srgbClr val="00A249"/>
                  </a:solidFill>
                </a:rPr>
                <a:t>« </a:t>
              </a:r>
              <a:r>
                <a:rPr lang="fr-FR" sz="2000" b="1" dirty="0" err="1">
                  <a:solidFill>
                    <a:srgbClr val="00A249"/>
                  </a:solidFill>
                </a:rPr>
                <a:t>Published</a:t>
              </a:r>
              <a:r>
                <a:rPr lang="fr-FR" sz="2000" b="1" dirty="0">
                  <a:solidFill>
                    <a:srgbClr val="00A249"/>
                  </a:solidFill>
                </a:rPr>
                <a:t> ».</a:t>
              </a:r>
            </a:p>
            <a:p>
              <a:endParaRPr lang="fr-FR" sz="2000" b="1" dirty="0">
                <a:solidFill>
                  <a:srgbClr val="00A249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A non-published asset can’t be seen by read-only users!</a:t>
              </a:r>
            </a:p>
          </p:txBody>
        </p:sp>
        <p:pic>
          <p:nvPicPr>
            <p:cNvPr id="28" name="Image 21" descr="Avviso con riempimento a tinta unita">
              <a:extLst>
                <a:ext uri="{FF2B5EF4-FFF2-40B4-BE49-F238E27FC236}">
                  <a16:creationId xmlns:a16="http://schemas.microsoft.com/office/drawing/2014/main" id="{44AB92AC-3010-4BA2-9916-ADBBCFBB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055527" y="2821573"/>
              <a:ext cx="1237996" cy="1237996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B1C68BC-21BD-413F-B6BC-DCFC86B1E711}"/>
              </a:ext>
            </a:extLst>
          </p:cNvPr>
          <p:cNvGrpSpPr/>
          <p:nvPr/>
        </p:nvGrpSpPr>
        <p:grpSpPr>
          <a:xfrm>
            <a:off x="6448210" y="1422772"/>
            <a:ext cx="5375523" cy="4063347"/>
            <a:chOff x="6255025" y="2556114"/>
            <a:chExt cx="5375523" cy="4063347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C702D03B-7881-4955-BC94-83CD38C87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100" y="2556114"/>
              <a:ext cx="4361448" cy="4063347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C00F28-F0E2-48C3-87EE-5076C1E9069C}"/>
                </a:ext>
              </a:extLst>
            </p:cNvPr>
            <p:cNvSpPr/>
            <p:nvPr/>
          </p:nvSpPr>
          <p:spPr>
            <a:xfrm>
              <a:off x="7886510" y="2579944"/>
              <a:ext cx="432541" cy="251426"/>
            </a:xfrm>
            <a:prstGeom prst="rect">
              <a:avLst/>
            </a:prstGeom>
            <a:noFill/>
            <a:ln w="444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55B255-E474-4262-8486-88F48D4B3403}"/>
                </a:ext>
              </a:extLst>
            </p:cNvPr>
            <p:cNvSpPr/>
            <p:nvPr/>
          </p:nvSpPr>
          <p:spPr>
            <a:xfrm>
              <a:off x="9449824" y="5511979"/>
              <a:ext cx="2049750" cy="465675"/>
            </a:xfrm>
            <a:prstGeom prst="rect">
              <a:avLst/>
            </a:prstGeom>
            <a:noFill/>
            <a:ln w="444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id="{78AA8610-30DB-4984-9780-C0644FCD81FF}"/>
                </a:ext>
              </a:extLst>
            </p:cNvPr>
            <p:cNvSpPr/>
            <p:nvPr/>
          </p:nvSpPr>
          <p:spPr>
            <a:xfrm>
              <a:off x="6255025" y="4174435"/>
              <a:ext cx="801757" cy="8647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6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685" y="1605446"/>
            <a:ext cx="2121043" cy="4086820"/>
            <a:chOff x="2539179" y="1046393"/>
            <a:chExt cx="2121043" cy="408682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2539179" y="1046393"/>
              <a:ext cx="2121043" cy="4086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440466"/>
                <a:satOff val="4564"/>
                <a:lumOff val="-4706"/>
                <a:alphaOff val="0"/>
              </a:schemeClr>
            </a:fillRef>
            <a:effectRef idx="1">
              <a:schemeClr val="accent2">
                <a:hueOff val="2440466"/>
                <a:satOff val="4564"/>
                <a:lumOff val="-47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2642720" y="1149934"/>
              <a:ext cx="1913961" cy="38797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COUNTRY TRAINING MANAGER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2</a:t>
              </a: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2.1 – </a:t>
              </a:r>
              <a:r>
                <a:rPr lang="en-US" sz="1100" b="0" noProof="0" dirty="0">
                  <a:latin typeface="+mn-lt"/>
                  <a:ea typeface="+mn-ea"/>
                  <a:cs typeface="+mn-cs"/>
                </a:rPr>
                <a:t>(for NSCs)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the DAMS project folder creation from the LBC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2.2 -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Review of the course, request for modifications (back to 1.2) or validate the course.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2.3 -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When the module is signed-off, load the test SCORM file and the Articulate Storyline source file in the DAMS country folder (upload to the DAMS wall for importers)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100" b="1" noProof="0" dirty="0">
                  <a:latin typeface="+mn-lt"/>
                  <a:ea typeface="+mn-ea"/>
                  <a:cs typeface="+mn-cs"/>
                </a:rPr>
                <a:t>2.4 - 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Request to the LBC/LMS support to </a:t>
              </a:r>
              <a:r>
                <a:rPr lang="en-US" sz="1100" dirty="0"/>
                <a:t>upload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 the module in the Pilot-LMS.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713" y="6123203"/>
            <a:ext cx="513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LBC email =&gt; </a:t>
            </a:r>
            <a:r>
              <a:rPr lang="en-GB" sz="1100" dirty="0">
                <a:solidFill>
                  <a:srgbClr val="243782"/>
                </a:solidFill>
                <a:hlinkClick r:id="rId2"/>
              </a:rPr>
              <a:t>Mylearningbusinesscenter@trainingsupportadmin.com</a:t>
            </a:r>
            <a:r>
              <a:rPr lang="en-GB" sz="1100" dirty="0">
                <a:solidFill>
                  <a:srgbClr val="243782"/>
                </a:solidFill>
              </a:rPr>
              <a:t> </a:t>
            </a:r>
          </a:p>
        </p:txBody>
      </p:sp>
      <p:sp>
        <p:nvSpPr>
          <p:cNvPr id="19" name="Bouton d'action : Retour 10">
            <a:hlinkClick r:id="rId3" action="ppaction://hlinksldjump" highlightClick="1"/>
          </p:cNvPr>
          <p:cNvSpPr/>
          <p:nvPr/>
        </p:nvSpPr>
        <p:spPr>
          <a:xfrm>
            <a:off x="11673840" y="6441439"/>
            <a:ext cx="478832" cy="380349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73DE2E2-FBF7-4D4F-BB2B-BF708AF76526}"/>
              </a:ext>
            </a:extLst>
          </p:cNvPr>
          <p:cNvSpPr txBox="1"/>
          <p:nvPr/>
        </p:nvSpPr>
        <p:spPr>
          <a:xfrm>
            <a:off x="366712" y="6448641"/>
            <a:ext cx="51381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LMS Support email =&gt; </a:t>
            </a:r>
            <a:r>
              <a:rPr lang="en-GB" sz="1100" dirty="0">
                <a:solidFill>
                  <a:srgbClr val="243782"/>
                </a:solidFill>
                <a:hlinkClick r:id="rId4"/>
              </a:rPr>
              <a:t>fwa-staff@unetversity.info</a:t>
            </a:r>
            <a:r>
              <a:rPr lang="en-GB" sz="1100" dirty="0">
                <a:solidFill>
                  <a:srgbClr val="243782"/>
                </a:solidFill>
              </a:rPr>
              <a:t> </a:t>
            </a:r>
          </a:p>
        </p:txBody>
      </p:sp>
      <p:sp>
        <p:nvSpPr>
          <p:cNvPr id="15" name="ZoneTexte 25">
            <a:extLst>
              <a:ext uri="{FF2B5EF4-FFF2-40B4-BE49-F238E27FC236}">
                <a16:creationId xmlns:a16="http://schemas.microsoft.com/office/drawing/2014/main" id="{3B738588-300E-489A-BE25-CD016E38EFF8}"/>
              </a:ext>
            </a:extLst>
          </p:cNvPr>
          <p:cNvSpPr txBox="1"/>
          <p:nvPr/>
        </p:nvSpPr>
        <p:spPr>
          <a:xfrm>
            <a:off x="3496946" y="1192990"/>
            <a:ext cx="6105524" cy="4809009"/>
          </a:xfrm>
          <a:prstGeom prst="rect">
            <a:avLst/>
          </a:prstGeom>
          <a:noFill/>
          <a:ln>
            <a:solidFill>
              <a:srgbClr val="24378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Mail </a:t>
            </a:r>
            <a:r>
              <a:rPr lang="fr-FR" b="1" dirty="0" err="1">
                <a:solidFill>
                  <a:srgbClr val="0070C0"/>
                </a:solidFill>
              </a:rPr>
              <a:t>template</a:t>
            </a:r>
            <a:endParaRPr lang="fr-FR" b="1" dirty="0">
              <a:solidFill>
                <a:srgbClr val="0070C0"/>
              </a:solidFill>
            </a:endParaRPr>
          </a:p>
          <a:p>
            <a:endParaRPr lang="en-GB" sz="1200" b="1" dirty="0"/>
          </a:p>
          <a:p>
            <a:r>
              <a:rPr lang="en-GB" sz="1200" b="1" dirty="0"/>
              <a:t>Subject: request for upload in Pilot/Stage-LMS </a:t>
            </a:r>
            <a:endParaRPr lang="fr-FR" sz="1200" dirty="0"/>
          </a:p>
          <a:p>
            <a:r>
              <a:rPr lang="en-GB" sz="1200" b="1" dirty="0"/>
              <a:t> </a:t>
            </a:r>
            <a:endParaRPr lang="fr-FR" sz="1200" dirty="0"/>
          </a:p>
          <a:p>
            <a:r>
              <a:rPr lang="en-GB" sz="1200" dirty="0"/>
              <a:t>Hi LBC Team </a:t>
            </a:r>
            <a:r>
              <a:rPr lang="en-GB" sz="1200" dirty="0">
                <a:solidFill>
                  <a:srgbClr val="0070C0"/>
                </a:solidFill>
              </a:rPr>
              <a:t>(for </a:t>
            </a:r>
            <a:r>
              <a:rPr lang="en-GB" sz="1200" dirty="0" err="1">
                <a:solidFill>
                  <a:srgbClr val="0070C0"/>
                </a:solidFill>
              </a:rPr>
              <a:t>Learn’in</a:t>
            </a:r>
            <a:r>
              <a:rPr lang="en-GB" sz="1200" dirty="0">
                <a:solidFill>
                  <a:srgbClr val="0070C0"/>
                </a:solidFill>
              </a:rPr>
              <a:t> PSA), </a:t>
            </a:r>
            <a:r>
              <a:rPr lang="en-GB" sz="1200" dirty="0"/>
              <a:t>Hi LMS team </a:t>
            </a:r>
            <a:r>
              <a:rPr lang="en-GB" sz="1200" dirty="0">
                <a:solidFill>
                  <a:srgbClr val="0070C0"/>
                </a:solidFill>
              </a:rPr>
              <a:t>(for </a:t>
            </a:r>
            <a:r>
              <a:rPr lang="en-GB" sz="1200" dirty="0" err="1">
                <a:solidFill>
                  <a:srgbClr val="0070C0"/>
                </a:solidFill>
              </a:rPr>
              <a:t>WebAcademy</a:t>
            </a:r>
            <a:r>
              <a:rPr lang="en-GB" sz="1200" dirty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en-GB" sz="1200" dirty="0"/>
              <a:t> </a:t>
            </a:r>
            <a:endParaRPr lang="fr-FR" sz="1200" dirty="0"/>
          </a:p>
          <a:p>
            <a:pPr fontAlgn="ctr"/>
            <a:r>
              <a:rPr lang="en-GB" sz="1200" dirty="0"/>
              <a:t>Please upload the course in TEST or STAGE LMS System:</a:t>
            </a:r>
          </a:p>
          <a:p>
            <a:pPr fontAlgn="ctr"/>
            <a:endParaRPr lang="en-GB" sz="1200" dirty="0"/>
          </a:p>
          <a:p>
            <a:pPr fontAlgn="ctr"/>
            <a:endParaRPr lang="en-GB" sz="1200" dirty="0"/>
          </a:p>
          <a:p>
            <a:pPr fontAlgn="ctr"/>
            <a:endParaRPr lang="fr-FR" sz="1200" dirty="0"/>
          </a:p>
          <a:p>
            <a:pPr fontAlgn="ctr"/>
            <a:endParaRPr lang="fr-FR" sz="1200" dirty="0"/>
          </a:p>
          <a:p>
            <a:pPr fontAlgn="ctr"/>
            <a:endParaRPr lang="fr-FR" sz="1200" dirty="0"/>
          </a:p>
          <a:p>
            <a:pPr fontAlgn="ctr"/>
            <a:endParaRPr lang="fr-FR" sz="1200" dirty="0"/>
          </a:p>
          <a:p>
            <a:pPr fontAlgn="ctr"/>
            <a:endParaRPr lang="fr-FR" sz="1200" dirty="0"/>
          </a:p>
          <a:p>
            <a:endParaRPr lang="fr-FR" sz="1200" dirty="0"/>
          </a:p>
          <a:p>
            <a:r>
              <a:rPr lang="en-US" sz="1200" dirty="0"/>
              <a:t>USER DATA: (name of the person who will conduct the quality check in the pilot-LMS)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fr-FR" sz="1200" dirty="0"/>
          </a:p>
          <a:p>
            <a:r>
              <a:rPr lang="en-US" sz="1200" b="1" dirty="0"/>
              <a:t>*</a:t>
            </a:r>
            <a:r>
              <a:rPr lang="en-US" sz="1200" dirty="0"/>
              <a:t>The DAMS link to the course package including </a:t>
            </a:r>
            <a:r>
              <a:rPr lang="fr-FR" sz="1200" b="1" dirty="0"/>
              <a:t>SCORM</a:t>
            </a:r>
            <a:r>
              <a:rPr lang="fr-FR" sz="1200" dirty="0"/>
              <a:t> package</a:t>
            </a:r>
          </a:p>
          <a:p>
            <a:r>
              <a:rPr lang="en-US" sz="1200" dirty="0"/>
              <a:t> </a:t>
            </a:r>
            <a:endParaRPr lang="fr-FR" sz="1200" dirty="0"/>
          </a:p>
          <a:p>
            <a:r>
              <a:rPr lang="en-GB" sz="1200" dirty="0"/>
              <a:t>Best Regards</a:t>
            </a:r>
            <a:endParaRPr lang="fr-FR" sz="1200" dirty="0"/>
          </a:p>
          <a:p>
            <a:endParaRPr lang="fr-FR" sz="1050" dirty="0"/>
          </a:p>
        </p:txBody>
      </p:sp>
      <p:graphicFrame>
        <p:nvGraphicFramePr>
          <p:cNvPr id="20" name="Tableau 28">
            <a:extLst>
              <a:ext uri="{FF2B5EF4-FFF2-40B4-BE49-F238E27FC236}">
                <a16:creationId xmlns:a16="http://schemas.microsoft.com/office/drawing/2014/main" id="{2FAB771D-9D03-4CD3-94FB-378902E99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61486"/>
              </p:ext>
            </p:extLst>
          </p:nvPr>
        </p:nvGraphicFramePr>
        <p:xfrm>
          <a:off x="3630283" y="2780081"/>
          <a:ext cx="5065566" cy="960120"/>
        </p:xfrm>
        <a:graphic>
          <a:graphicData uri="http://schemas.openxmlformats.org/drawingml/2006/table">
            <a:tbl>
              <a:tblPr firstRow="1" firstCol="1" bandRow="1"/>
              <a:tblGrid>
                <a:gridCol w="2284265">
                  <a:extLst>
                    <a:ext uri="{9D8B030D-6E8A-4147-A177-3AD203B41FA5}">
                      <a16:colId xmlns:a16="http://schemas.microsoft.com/office/drawing/2014/main" val="2750581642"/>
                    </a:ext>
                  </a:extLst>
                </a:gridCol>
                <a:gridCol w="2781301">
                  <a:extLst>
                    <a:ext uri="{9D8B030D-6E8A-4147-A177-3AD203B41FA5}">
                      <a16:colId xmlns:a16="http://schemas.microsoft.com/office/drawing/2014/main" val="1594480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REFERENCE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050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501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507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69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LINK*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65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 (TEST OR PRODUCTION)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14543"/>
                  </a:ext>
                </a:extLst>
              </a:tr>
            </a:tbl>
          </a:graphicData>
        </a:graphic>
      </p:graphicFrame>
      <p:graphicFrame>
        <p:nvGraphicFramePr>
          <p:cNvPr id="22" name="Tableau 30">
            <a:extLst>
              <a:ext uri="{FF2B5EF4-FFF2-40B4-BE49-F238E27FC236}">
                <a16:creationId xmlns:a16="http://schemas.microsoft.com/office/drawing/2014/main" id="{D444C117-3907-4087-B0D8-B51EA3123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55591"/>
              </p:ext>
            </p:extLst>
          </p:nvPr>
        </p:nvGraphicFramePr>
        <p:xfrm>
          <a:off x="3628537" y="4322460"/>
          <a:ext cx="4765040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263508">
                  <a:extLst>
                    <a:ext uri="{9D8B030D-6E8A-4147-A177-3AD203B41FA5}">
                      <a16:colId xmlns:a16="http://schemas.microsoft.com/office/drawing/2014/main" val="2564555968"/>
                    </a:ext>
                  </a:extLst>
                </a:gridCol>
                <a:gridCol w="3501532">
                  <a:extLst>
                    <a:ext uri="{9D8B030D-6E8A-4147-A177-3AD203B41FA5}">
                      <a16:colId xmlns:a16="http://schemas.microsoft.com/office/drawing/2014/main" val="1139534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Name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502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name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25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 address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Opel Next" panose="020B03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360865"/>
                  </a:ext>
                </a:extLst>
              </a:tr>
            </a:tbl>
          </a:graphicData>
        </a:graphic>
      </p:graphicFrame>
      <p:sp>
        <p:nvSpPr>
          <p:cNvPr id="23" name="Arrow: Left 22">
            <a:extLst>
              <a:ext uri="{FF2B5EF4-FFF2-40B4-BE49-F238E27FC236}">
                <a16:creationId xmlns:a16="http://schemas.microsoft.com/office/drawing/2014/main" id="{471B817A-B8C2-43F9-B28D-CA8E570B5ACD}"/>
              </a:ext>
            </a:extLst>
          </p:cNvPr>
          <p:cNvSpPr/>
          <p:nvPr/>
        </p:nvSpPr>
        <p:spPr>
          <a:xfrm flipH="1">
            <a:off x="2605864" y="4730130"/>
            <a:ext cx="494500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FB0177-F24B-450B-85CB-3AD23116871E}"/>
              </a:ext>
            </a:extLst>
          </p:cNvPr>
          <p:cNvSpPr txBox="1"/>
          <p:nvPr/>
        </p:nvSpPr>
        <p:spPr>
          <a:xfrm>
            <a:off x="6236252" y="3548077"/>
            <a:ext cx="88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OR STAGE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543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1099" y="1601002"/>
            <a:ext cx="2121043" cy="3960002"/>
            <a:chOff x="4920736" y="1040925"/>
            <a:chExt cx="2121043" cy="3960002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4920736" y="1040925"/>
              <a:ext cx="2121043" cy="39600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880932"/>
                <a:satOff val="9128"/>
                <a:lumOff val="-9412"/>
                <a:alphaOff val="0"/>
              </a:schemeClr>
            </a:fillRef>
            <a:effectRef idx="1">
              <a:schemeClr val="accent2">
                <a:hueOff val="4880932"/>
                <a:satOff val="9128"/>
                <a:lumOff val="-941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5024277" y="1144466"/>
              <a:ext cx="1913961" cy="37529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LOCAL AGENCY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b="1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3</a:t>
              </a:r>
            </a:p>
            <a:p>
              <a:pPr lvl="0" algn="l"/>
              <a:r>
                <a:rPr lang="en-US" sz="1050" b="1" noProof="0" dirty="0">
                  <a:latin typeface="+mn-lt"/>
                  <a:ea typeface="+mn-ea"/>
                  <a:cs typeface="+mn-cs"/>
                </a:rPr>
                <a:t>3.1 - </a:t>
              </a:r>
              <a:r>
                <a:rPr lang="en-US" sz="1050" noProof="0" dirty="0">
                  <a:latin typeface="+mn-lt"/>
                  <a:ea typeface="+mn-ea"/>
                  <a:cs typeface="+mn-cs"/>
                </a:rPr>
                <a:t>Carry out quality and functional testing in the Pilot-LMS as per defined certification check list (Progress tracking/activities…)</a:t>
              </a:r>
            </a:p>
            <a:p>
              <a:pPr lvl="0" algn="l"/>
              <a:endParaRPr lang="en-US" sz="700" noProof="0" dirty="0"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050" b="1" noProof="0" dirty="0">
                  <a:latin typeface="+mn-lt"/>
                  <a:ea typeface="+mn-ea"/>
                  <a:cs typeface="+mn-cs"/>
                </a:rPr>
                <a:t>3.2 – </a:t>
              </a:r>
              <a:r>
                <a:rPr lang="en-US" sz="1050" b="0" u="sng" noProof="0" dirty="0">
                  <a:latin typeface="+mn-lt"/>
                  <a:ea typeface="+mn-ea"/>
                  <a:cs typeface="+mn-cs"/>
                </a:rPr>
                <a:t>If OK</a:t>
              </a:r>
              <a:r>
                <a:rPr lang="en-US" sz="1050" b="1" noProof="0" dirty="0">
                  <a:latin typeface="+mn-lt"/>
                  <a:ea typeface="+mn-ea"/>
                  <a:cs typeface="+mn-cs"/>
                </a:rPr>
                <a:t>,</a:t>
              </a:r>
              <a:r>
                <a:rPr lang="en-US" sz="1050" noProof="0" dirty="0">
                  <a:latin typeface="+mn-lt"/>
                  <a:ea typeface="+mn-ea"/>
                  <a:cs typeface="+mn-cs"/>
                </a:rPr>
                <a:t> Provide  all course assets : SCORM, </a:t>
              </a:r>
              <a:r>
                <a:rPr lang="en-US" sz="1050" noProof="0" dirty="0"/>
                <a:t>Articulate </a:t>
              </a:r>
              <a:r>
                <a:rPr lang="en-US" sz="1050" noProof="0" dirty="0">
                  <a:latin typeface="+mn-lt"/>
                  <a:ea typeface="+mn-ea"/>
                  <a:cs typeface="+mn-cs"/>
                </a:rPr>
                <a:t>Storyline source file, pictures, videos… to the Country Training Manager</a:t>
              </a:r>
              <a:endParaRPr lang="en-US" sz="1050" b="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lvl="0" algn="l"/>
              <a:r>
                <a:rPr lang="en-US" sz="1050" b="0" u="sng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NOK</a:t>
              </a:r>
              <a:r>
                <a:rPr lang="en-US" sz="105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, rework of the course (back to 1.2)</a:t>
              </a:r>
              <a:endParaRPr lang="en-US" sz="1050" noProof="0" dirty="0">
                <a:latin typeface="+mn-lt"/>
                <a:ea typeface="+mn-ea"/>
                <a:cs typeface="+mn-cs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 dirty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0" kern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cxnSp>
        <p:nvCxnSpPr>
          <p:cNvPr id="4" name="Straight Arrow Connector 3"/>
          <p:cNvCxnSpPr>
            <a:cxnSpLocks/>
            <a:endCxn id="26" idx="1"/>
          </p:cNvCxnSpPr>
          <p:nvPr/>
        </p:nvCxnSpPr>
        <p:spPr>
          <a:xfrm flipV="1">
            <a:off x="2402142" y="1873701"/>
            <a:ext cx="4916740" cy="799458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outon d'action : Retour 10">
            <a:hlinkClick r:id="rId2" action="ppaction://hlinksldjump" highlightClick="1"/>
          </p:cNvPr>
          <p:cNvSpPr/>
          <p:nvPr/>
        </p:nvSpPr>
        <p:spPr>
          <a:xfrm>
            <a:off x="11673840" y="6441439"/>
            <a:ext cx="478832" cy="380349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71438" y="6075578"/>
            <a:ext cx="513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LBC email =&gt; </a:t>
            </a:r>
            <a:r>
              <a:rPr lang="en-GB" sz="1100" dirty="0">
                <a:solidFill>
                  <a:srgbClr val="243782"/>
                </a:solidFill>
                <a:hlinkClick r:id="rId3"/>
              </a:rPr>
              <a:t>Mylearningbusinesscenter@trainingsupportadmin.com</a:t>
            </a:r>
            <a:r>
              <a:rPr lang="en-GB" sz="1100" dirty="0">
                <a:solidFill>
                  <a:srgbClr val="243782"/>
                </a:solidFill>
              </a:rPr>
              <a:t> 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C5BB3EA7-F4E7-4A1A-A26B-16EB3BDD779A}"/>
              </a:ext>
            </a:extLst>
          </p:cNvPr>
          <p:cNvSpPr txBox="1"/>
          <p:nvPr/>
        </p:nvSpPr>
        <p:spPr>
          <a:xfrm>
            <a:off x="71437" y="6353391"/>
            <a:ext cx="51381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LMS Support email =&gt; </a:t>
            </a:r>
            <a:r>
              <a:rPr lang="en-GB" sz="1100" dirty="0">
                <a:solidFill>
                  <a:srgbClr val="243782"/>
                </a:solidFill>
                <a:hlinkClick r:id="rId4"/>
              </a:rPr>
              <a:t>fwa-staff@unetversity.info</a:t>
            </a:r>
            <a:r>
              <a:rPr lang="en-GB" sz="1100" dirty="0">
                <a:solidFill>
                  <a:srgbClr val="243782"/>
                </a:solidFill>
              </a:rPr>
              <a:t> </a:t>
            </a:r>
          </a:p>
        </p:txBody>
      </p:sp>
      <p:grpSp>
        <p:nvGrpSpPr>
          <p:cNvPr id="16" name="Groupe 10">
            <a:extLst>
              <a:ext uri="{FF2B5EF4-FFF2-40B4-BE49-F238E27FC236}">
                <a16:creationId xmlns:a16="http://schemas.microsoft.com/office/drawing/2014/main" id="{FA34FC75-A9AF-4FDC-90F7-AF2E1A037F60}"/>
              </a:ext>
            </a:extLst>
          </p:cNvPr>
          <p:cNvGrpSpPr/>
          <p:nvPr/>
        </p:nvGrpSpPr>
        <p:grpSpPr>
          <a:xfrm>
            <a:off x="4380135" y="3785751"/>
            <a:ext cx="3451406" cy="2091592"/>
            <a:chOff x="2899004" y="3841354"/>
            <a:chExt cx="5201259" cy="2790259"/>
          </a:xfrm>
        </p:grpSpPr>
        <p:pic>
          <p:nvPicPr>
            <p:cNvPr id="17" name="Image 1">
              <a:extLst>
                <a:ext uri="{FF2B5EF4-FFF2-40B4-BE49-F238E27FC236}">
                  <a16:creationId xmlns:a16="http://schemas.microsoft.com/office/drawing/2014/main" id="{36FA67B1-F718-462F-81B4-0FE59D3B8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9004" y="3841354"/>
              <a:ext cx="5201259" cy="279025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81837C-A806-4C30-9ABD-CD5B157F841B}"/>
                </a:ext>
              </a:extLst>
            </p:cNvPr>
            <p:cNvSpPr/>
            <p:nvPr/>
          </p:nvSpPr>
          <p:spPr>
            <a:xfrm>
              <a:off x="7705725" y="6306427"/>
              <a:ext cx="371475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3" name="Straight Arrow Connector 8">
            <a:extLst>
              <a:ext uri="{FF2B5EF4-FFF2-40B4-BE49-F238E27FC236}">
                <a16:creationId xmlns:a16="http://schemas.microsoft.com/office/drawing/2014/main" id="{A29DBD9E-EA15-4F02-A69A-299C237AD2E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02142" y="3187733"/>
            <a:ext cx="1977993" cy="1643814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14">
            <a:extLst>
              <a:ext uri="{FF2B5EF4-FFF2-40B4-BE49-F238E27FC236}">
                <a16:creationId xmlns:a16="http://schemas.microsoft.com/office/drawing/2014/main" id="{E7CAF202-87E2-41F1-8DAB-907FCC816216}"/>
              </a:ext>
            </a:extLst>
          </p:cNvPr>
          <p:cNvSpPr txBox="1"/>
          <p:nvPr/>
        </p:nvSpPr>
        <p:spPr>
          <a:xfrm>
            <a:off x="4550813" y="3467082"/>
            <a:ext cx="324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/>
              <a:t>Extract</a:t>
            </a:r>
            <a:r>
              <a:rPr lang="fr-FR" sz="1200" b="1" i="1" dirty="0"/>
              <a:t> </a:t>
            </a:r>
            <a:r>
              <a:rPr lang="fr-FR" sz="1200" b="1" i="1" dirty="0" err="1"/>
              <a:t>from</a:t>
            </a:r>
            <a:r>
              <a:rPr lang="fr-FR" sz="1200" b="1" i="1" dirty="0"/>
              <a:t> the </a:t>
            </a:r>
            <a:r>
              <a:rPr lang="fr-FR" sz="1200" b="1" i="1" dirty="0" err="1"/>
              <a:t>Technical</a:t>
            </a:r>
            <a:r>
              <a:rPr lang="fr-FR" sz="1200" b="1" i="1" dirty="0"/>
              <a:t> </a:t>
            </a:r>
            <a:r>
              <a:rPr lang="fr-FR" sz="1200" b="1" i="1" dirty="0" err="1"/>
              <a:t>Requirement</a:t>
            </a:r>
            <a:endParaRPr lang="fr-FR" sz="12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EC3DE8-E620-42B1-AC48-F213B0F01876}"/>
              </a:ext>
            </a:extLst>
          </p:cNvPr>
          <p:cNvSpPr/>
          <p:nvPr/>
        </p:nvSpPr>
        <p:spPr>
          <a:xfrm>
            <a:off x="8072199" y="4528216"/>
            <a:ext cx="3854245" cy="658761"/>
          </a:xfrm>
          <a:prstGeom prst="rect">
            <a:avLst/>
          </a:prstGeom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link</a:t>
            </a:r>
            <a:r>
              <a:rPr lang="fr-FR" sz="1400" dirty="0"/>
              <a:t> to the </a:t>
            </a:r>
            <a:r>
              <a:rPr lang="fr-FR" sz="1400" dirty="0" err="1"/>
              <a:t>Technical</a:t>
            </a:r>
            <a:r>
              <a:rPr lang="fr-FR" sz="1400" dirty="0"/>
              <a:t> </a:t>
            </a:r>
            <a:r>
              <a:rPr lang="fr-FR" sz="1400" dirty="0" err="1"/>
              <a:t>Requirement</a:t>
            </a:r>
            <a:r>
              <a:rPr lang="fr-FR" sz="1400" dirty="0"/>
              <a:t> :</a:t>
            </a:r>
          </a:p>
          <a:p>
            <a:pPr algn="ctr"/>
            <a:r>
              <a:rPr lang="fr-FR" sz="1200" dirty="0">
                <a:hlinkClick r:id="rId6"/>
              </a:rPr>
              <a:t>https://stellantis.dam-broadcast.com/pm_12034_3176_3176306-t60ijdxo6d.pptx</a:t>
            </a:r>
            <a:endParaRPr lang="fr-FR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F65C9F-1D36-45AC-9B3D-02ED6DFC01E4}"/>
              </a:ext>
            </a:extLst>
          </p:cNvPr>
          <p:cNvSpPr/>
          <p:nvPr/>
        </p:nvSpPr>
        <p:spPr>
          <a:xfrm>
            <a:off x="7318882" y="837053"/>
            <a:ext cx="4572466" cy="2073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C90A8-FC59-44D4-8C14-20930D7AE573}"/>
              </a:ext>
            </a:extLst>
          </p:cNvPr>
          <p:cNvSpPr txBox="1"/>
          <p:nvPr/>
        </p:nvSpPr>
        <p:spPr>
          <a:xfrm>
            <a:off x="7282002" y="968123"/>
            <a:ext cx="479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Pilot-LMS accreditations provided by LBC or LMS team on 1st request</a:t>
            </a:r>
          </a:p>
          <a:p>
            <a:r>
              <a:rPr lang="fr-FR" sz="1200" dirty="0"/>
              <a:t> =&gt;</a:t>
            </a:r>
            <a:r>
              <a:rPr lang="fr-FR" sz="1200" dirty="0" err="1"/>
              <a:t>Learn’in</a:t>
            </a:r>
            <a:r>
              <a:rPr lang="fr-FR" sz="1200" dirty="0"/>
              <a:t> PSA </a:t>
            </a:r>
            <a:r>
              <a:rPr lang="fr-FR" sz="1200" dirty="0">
                <a:solidFill>
                  <a:srgbClr val="243782"/>
                </a:solidFill>
              </a:rPr>
              <a:t>https://psa-pilot.csod.com/client/psa/default.aspx</a:t>
            </a:r>
          </a:p>
          <a:p>
            <a:r>
              <a:rPr lang="fr-FR" sz="1200" dirty="0"/>
              <a:t>=&gt; </a:t>
            </a:r>
            <a:r>
              <a:rPr lang="fr-FR" sz="1200" dirty="0" err="1"/>
              <a:t>WebAcademy</a:t>
            </a:r>
            <a:r>
              <a:rPr lang="fr-FR" sz="1200" dirty="0"/>
              <a:t> </a:t>
            </a:r>
            <a:r>
              <a:rPr lang="fr-FR" sz="1200" dirty="0">
                <a:solidFill>
                  <a:srgbClr val="243782"/>
                </a:solidFill>
              </a:rPr>
              <a:t>https://lab.fca.tss.fiatitem.com/homepage/index.html</a:t>
            </a:r>
            <a:endParaRPr lang="en-GB" sz="1200" dirty="0">
              <a:solidFill>
                <a:srgbClr val="243782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B5F2B2-F3F2-4590-82A9-94A8726BF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885" y="1732695"/>
            <a:ext cx="1755289" cy="1043238"/>
          </a:xfrm>
          <a:prstGeom prst="rect">
            <a:avLst/>
          </a:prstGeom>
          <a:ln>
            <a:solidFill>
              <a:srgbClr val="243782"/>
            </a:solidFill>
          </a:ln>
        </p:spPr>
      </p:pic>
      <p:pic>
        <p:nvPicPr>
          <p:cNvPr id="29" name="Image 4">
            <a:extLst>
              <a:ext uri="{FF2B5EF4-FFF2-40B4-BE49-F238E27FC236}">
                <a16:creationId xmlns:a16="http://schemas.microsoft.com/office/drawing/2014/main" id="{D8E9B832-DAFC-4AC9-9204-DE5F4C82F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6064" y="1707398"/>
            <a:ext cx="1527511" cy="10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7776" y="1626646"/>
            <a:ext cx="2121043" cy="3960002"/>
            <a:chOff x="7253259" y="1040925"/>
            <a:chExt cx="2121043" cy="3960002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7253259" y="1040925"/>
              <a:ext cx="2121043" cy="39600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7321398"/>
                <a:satOff val="13693"/>
                <a:lumOff val="-14117"/>
                <a:alphaOff val="0"/>
              </a:schemeClr>
            </a:fillRef>
            <a:effectRef idx="1">
              <a:schemeClr val="accent2">
                <a:hueOff val="7321398"/>
                <a:satOff val="13693"/>
                <a:lumOff val="-1411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7356800" y="1144466"/>
              <a:ext cx="1913961" cy="37529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COUNTRY TRAINING MANAGER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4</a:t>
              </a:r>
            </a:p>
            <a:p>
              <a:pPr lvl="0" algn="l"/>
              <a:r>
                <a:rPr lang="en-US" sz="1100" b="1" noProof="0" dirty="0"/>
                <a:t>4.1 - </a:t>
              </a:r>
              <a:r>
                <a:rPr lang="en-US" sz="1100" noProof="0" dirty="0"/>
                <a:t>Upload course assets (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final SCORM, final Storyline file, picture, video… </a:t>
              </a:r>
              <a:r>
                <a:rPr lang="en-US" sz="1100" noProof="0" dirty="0"/>
                <a:t>) in the DAMS project folder (upload to the DAMS wall for importers).</a:t>
              </a:r>
            </a:p>
            <a:p>
              <a:pPr lvl="0" algn="l"/>
              <a:endParaRPr lang="en-US" sz="1100" noProof="0" dirty="0"/>
            </a:p>
            <a:p>
              <a:pPr lvl="0" algn="l"/>
              <a:r>
                <a:rPr lang="en-US" sz="1100" b="1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4.2 - </a:t>
              </a:r>
              <a:r>
                <a:rPr lang="en-US" sz="1100" b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Request upload to the production LMS from the LBC</a:t>
              </a:r>
              <a:r>
                <a:rPr lang="en-US" sz="1100" noProof="0" dirty="0">
                  <a:latin typeface="+mn-lt"/>
                  <a:ea typeface="+mn-ea"/>
                  <a:cs typeface="+mn-cs"/>
                </a:rPr>
                <a:t>/LMS Support</a:t>
              </a:r>
              <a:endParaRPr lang="en-US" sz="1100" noProof="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88" y="1019576"/>
            <a:ext cx="1846072" cy="2587071"/>
          </a:xfrm>
          <a:prstGeom prst="rect">
            <a:avLst/>
          </a:prstGeom>
          <a:ln>
            <a:solidFill>
              <a:srgbClr val="243782"/>
            </a:solidFill>
          </a:ln>
        </p:spPr>
      </p:pic>
      <p:sp>
        <p:nvSpPr>
          <p:cNvPr id="13" name="Bouton d'action : Retour 10">
            <a:hlinkClick r:id="rId3" action="ppaction://hlinksldjump" highlightClick="1"/>
          </p:cNvPr>
          <p:cNvSpPr/>
          <p:nvPr/>
        </p:nvSpPr>
        <p:spPr>
          <a:xfrm>
            <a:off x="11673840" y="6441439"/>
            <a:ext cx="478832" cy="380349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Arrow Connector 14"/>
          <p:cNvCxnSpPr>
            <a:endCxn id="9" idx="1"/>
          </p:cNvCxnSpPr>
          <p:nvPr/>
        </p:nvCxnSpPr>
        <p:spPr>
          <a:xfrm flipV="1">
            <a:off x="2400899" y="2313112"/>
            <a:ext cx="4383289" cy="277688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16" idx="1"/>
          </p:cNvCxnSpPr>
          <p:nvPr/>
        </p:nvCxnSpPr>
        <p:spPr>
          <a:xfrm>
            <a:off x="2345278" y="3606647"/>
            <a:ext cx="3660117" cy="1497924"/>
          </a:xfrm>
          <a:prstGeom prst="straightConnector1">
            <a:avLst/>
          </a:prstGeom>
          <a:ln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395" y="3957496"/>
            <a:ext cx="5249730" cy="2294150"/>
          </a:xfrm>
          <a:prstGeom prst="rect">
            <a:avLst/>
          </a:prstGeom>
          <a:ln>
            <a:solidFill>
              <a:srgbClr val="243782"/>
            </a:solidFill>
          </a:ln>
        </p:spPr>
      </p:pic>
    </p:spTree>
    <p:extLst>
      <p:ext uri="{BB962C8B-B14F-4D97-AF65-F5344CB8AC3E}">
        <p14:creationId xmlns:p14="http://schemas.microsoft.com/office/powerpoint/2010/main" val="3852261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8435"/>
            <a:ext cx="4019634" cy="2659493"/>
          </a:xfrm>
          <a:prstGeom prst="rect">
            <a:avLst/>
          </a:prstGeom>
          <a:ln>
            <a:solidFill>
              <a:srgbClr val="243782"/>
            </a:solidFill>
          </a:ln>
        </p:spPr>
      </p:pic>
      <p:sp>
        <p:nvSpPr>
          <p:cNvPr id="12" name="Bouton d'action : Retour 10">
            <a:hlinkClick r:id="rId3" action="ppaction://hlinksldjump" highlightClick="1"/>
          </p:cNvPr>
          <p:cNvSpPr/>
          <p:nvPr/>
        </p:nvSpPr>
        <p:spPr>
          <a:xfrm>
            <a:off x="11673840" y="6441439"/>
            <a:ext cx="478832" cy="380349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311485" y="1626646"/>
            <a:ext cx="2121043" cy="3960002"/>
            <a:chOff x="9599374" y="1063440"/>
            <a:chExt cx="2121043" cy="3960002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9599374" y="1063440"/>
              <a:ext cx="2121043" cy="39600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9761864"/>
                <a:satOff val="18257"/>
                <a:lumOff val="-18823"/>
                <a:alphaOff val="0"/>
              </a:schemeClr>
            </a:fillRef>
            <a:effectRef idx="1">
              <a:schemeClr val="accent2">
                <a:hueOff val="9761864"/>
                <a:satOff val="18257"/>
                <a:lumOff val="-1882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9702915" y="1166981"/>
              <a:ext cx="1913961" cy="37529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LBC</a:t>
              </a:r>
              <a:r>
                <a:rPr lang="en-US" sz="1400" b="1" dirty="0"/>
                <a:t>/LMS Support</a:t>
              </a:r>
              <a:endParaRPr lang="en-US" sz="1400" b="1" kern="1200" dirty="0">
                <a:latin typeface="+mn-lt"/>
                <a:ea typeface="+mn-ea"/>
                <a:cs typeface="+mn-cs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b="1" kern="1200" dirty="0">
                <a:latin typeface="+mn-lt"/>
                <a:ea typeface="+mn-ea"/>
                <a:cs typeface="+mn-cs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5</a:t>
              </a:r>
            </a:p>
            <a:p>
              <a:pPr lvl="0" algn="l"/>
              <a:r>
                <a:rPr lang="en-US" sz="1100" b="1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5.1 -</a:t>
              </a:r>
              <a:r>
                <a:rPr lang="en-US" sz="11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Upload the local course to the LMS.</a:t>
              </a:r>
              <a:endParaRPr lang="en-US" sz="1100" b="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88" y="3870550"/>
            <a:ext cx="5221822" cy="2528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4605867" y="19558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Learn’in</a:t>
            </a:r>
            <a:r>
              <a:rPr lang="en-US" dirty="0"/>
              <a:t> PSA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018977" y="4860815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WebAcademy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80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dirty="0"/>
              <a:t>WBT LOCALIZATION PROCESS USING ARTICULATE STORYLINE AND THE DAMS</a:t>
            </a:r>
          </a:p>
        </p:txBody>
      </p:sp>
      <p:sp>
        <p:nvSpPr>
          <p:cNvPr id="12" name="Rectangle à coins arrondis 18"/>
          <p:cNvSpPr/>
          <p:nvPr/>
        </p:nvSpPr>
        <p:spPr>
          <a:xfrm>
            <a:off x="660400" y="964321"/>
            <a:ext cx="11013440" cy="385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STELLANTIS SYSTEM LINK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39433"/>
              </p:ext>
            </p:extLst>
          </p:nvPr>
        </p:nvGraphicFramePr>
        <p:xfrm>
          <a:off x="660400" y="1490563"/>
          <a:ext cx="11013440" cy="500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147">
                  <a:extLst>
                    <a:ext uri="{9D8B030D-6E8A-4147-A177-3AD203B41FA5}">
                      <a16:colId xmlns:a16="http://schemas.microsoft.com/office/drawing/2014/main" val="1178001288"/>
                    </a:ext>
                  </a:extLst>
                </a:gridCol>
                <a:gridCol w="1677641">
                  <a:extLst>
                    <a:ext uri="{9D8B030D-6E8A-4147-A177-3AD203B41FA5}">
                      <a16:colId xmlns:a16="http://schemas.microsoft.com/office/drawing/2014/main" val="350133972"/>
                    </a:ext>
                  </a:extLst>
                </a:gridCol>
                <a:gridCol w="5664652">
                  <a:extLst>
                    <a:ext uri="{9D8B030D-6E8A-4147-A177-3AD203B41FA5}">
                      <a16:colId xmlns:a16="http://schemas.microsoft.com/office/drawing/2014/main" val="1250129303"/>
                    </a:ext>
                  </a:extLst>
                </a:gridCol>
              </a:tblGrid>
              <a:tr h="482950">
                <a:tc>
                  <a:txBody>
                    <a:bodyPr/>
                    <a:lstStyle/>
                    <a:p>
                      <a:r>
                        <a:rPr lang="en-US" noProof="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ABBREVIATION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02439"/>
                  </a:ext>
                </a:extLst>
              </a:tr>
              <a:tr h="599792">
                <a:tc>
                  <a:txBody>
                    <a:bodyPr/>
                    <a:lstStyle/>
                    <a:p>
                      <a:r>
                        <a:rPr lang="en-US" noProof="0" dirty="0"/>
                        <a:t>Learning Business Center e-mail (</a:t>
                      </a:r>
                      <a:r>
                        <a:rPr lang="en-US" noProof="0" dirty="0" err="1"/>
                        <a:t>exPSA</a:t>
                      </a:r>
                      <a:r>
                        <a:rPr lang="en-US" noProof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243782"/>
                          </a:solidFill>
                          <a:hlinkClick r:id="rId3"/>
                        </a:rPr>
                        <a:t>Mylearningbusinesscenter@trainingsupportadmin.com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13024"/>
                  </a:ext>
                </a:extLst>
              </a:tr>
              <a:tr h="5997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LMS Support (</a:t>
                      </a:r>
                      <a:r>
                        <a:rPr lang="en-US" noProof="0" dirty="0" err="1"/>
                        <a:t>exFCA</a:t>
                      </a:r>
                      <a:r>
                        <a:rPr lang="en-US" noProof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LMS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noProof="0" dirty="0">
                          <a:solidFill>
                            <a:srgbClr val="243782"/>
                          </a:solidFill>
                          <a:hlinkClick r:id="rId4"/>
                        </a:rPr>
                        <a:t>Fwa-staff@unetversity.info</a:t>
                      </a:r>
                      <a:endParaRPr lang="en-US" sz="1400" noProof="0" dirty="0">
                        <a:solidFill>
                          <a:srgbClr val="2437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67694"/>
                  </a:ext>
                </a:extLst>
              </a:tr>
              <a:tr h="482950">
                <a:tc>
                  <a:txBody>
                    <a:bodyPr/>
                    <a:lstStyle/>
                    <a:p>
                      <a:r>
                        <a:rPr lang="en-US" noProof="0" dirty="0"/>
                        <a:t>Digital Assets Management</a:t>
                      </a:r>
                      <a:r>
                        <a:rPr lang="en-US" baseline="0" noProof="0" dirty="0"/>
                        <a:t> System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https://admin1-medialibrary.stellantis.com</a:t>
                      </a:r>
                      <a:r>
                        <a:rPr lang="fr-FR" sz="140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(Back Office)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https://medialibrary.stellantis.com/retailtraining/identification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(Front Office)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322446"/>
                  </a:ext>
                </a:extLst>
              </a:tr>
              <a:tr h="646529">
                <a:tc>
                  <a:txBody>
                    <a:bodyPr/>
                    <a:lstStyle/>
                    <a:p>
                      <a:r>
                        <a:rPr lang="en-US" noProof="0" dirty="0"/>
                        <a:t>Learning</a:t>
                      </a:r>
                      <a:r>
                        <a:rPr lang="en-US" baseline="0" noProof="0" dirty="0"/>
                        <a:t> Management System (</a:t>
                      </a:r>
                      <a:r>
                        <a:rPr lang="en-US" baseline="0" noProof="0" dirty="0" err="1"/>
                        <a:t>exPSA</a:t>
                      </a:r>
                      <a:r>
                        <a:rPr lang="en-US" baseline="0" noProof="0" dirty="0"/>
                        <a:t>)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hlinkClick r:id="rId7"/>
                        </a:rPr>
                        <a:t>https://psa.csod.com/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193428"/>
                  </a:ext>
                </a:extLst>
              </a:tr>
              <a:tr h="6465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Learning</a:t>
                      </a:r>
                      <a:r>
                        <a:rPr lang="en-US" baseline="0" noProof="0" dirty="0"/>
                        <a:t> Management System (</a:t>
                      </a:r>
                      <a:r>
                        <a:rPr lang="en-US" baseline="0" noProof="0" dirty="0" err="1"/>
                        <a:t>exFCA</a:t>
                      </a:r>
                      <a:r>
                        <a:rPr lang="en-US" baseline="0" noProof="0" dirty="0"/>
                        <a:t>)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LMS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>
                          <a:hlinkClick r:id="rId7"/>
                        </a:rPr>
                        <a:t>https://www.fca-webacademy.com/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363376"/>
                  </a:ext>
                </a:extLst>
              </a:tr>
              <a:tr h="568634">
                <a:tc>
                  <a:txBody>
                    <a:bodyPr/>
                    <a:lstStyle/>
                    <a:p>
                      <a:r>
                        <a:rPr lang="en-US" noProof="0" dirty="0"/>
                        <a:t>Test Learning Management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Pilot-LMS (</a:t>
                      </a:r>
                      <a:r>
                        <a:rPr lang="en-US" noProof="0" dirty="0" err="1"/>
                        <a:t>exPSA</a:t>
                      </a:r>
                      <a:r>
                        <a:rPr lang="en-US" noProof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Learn’in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Stellantis</a:t>
                      </a:r>
                      <a:r>
                        <a:rPr lang="fr-FR" sz="1400" dirty="0"/>
                        <a:t> TEST (</a:t>
                      </a:r>
                      <a:r>
                        <a:rPr lang="fr-FR" sz="1400" dirty="0">
                          <a:solidFill>
                            <a:srgbClr val="243782"/>
                          </a:solidFill>
                          <a:hlinkClick r:id="rId8"/>
                        </a:rPr>
                        <a:t>https://psa-pilot.csod.com/client/psa/default.aspx </a:t>
                      </a:r>
                      <a:r>
                        <a:rPr lang="fr-FR" sz="1400" dirty="0">
                          <a:solidFill>
                            <a:srgbClr val="243782"/>
                          </a:solidFill>
                        </a:rPr>
                        <a:t>),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Learn’in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Stellantis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STAGE (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SSO: </a:t>
                      </a:r>
                      <a:r>
                        <a:rPr lang="fr-FR" sz="1400" dirty="0">
                          <a:solidFill>
                            <a:srgbClr val="243782"/>
                          </a:solidFill>
                        </a:rPr>
                        <a:t>https://psa-stg.csod.com/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SSO: </a:t>
                      </a:r>
                      <a:r>
                        <a:rPr lang="fr-FR" sz="1400" dirty="0">
                          <a:solidFill>
                            <a:srgbClr val="243782"/>
                          </a:solidFill>
                        </a:rPr>
                        <a:t>https://psa-stg.csod.com/client/psa/default.aspx)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825334"/>
                  </a:ext>
                </a:extLst>
              </a:tr>
              <a:tr h="5686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50" b="0" i="0" u="none" strike="noStrike" noProof="0" dirty="0">
                          <a:latin typeface="Encode Sans"/>
                        </a:rPr>
                        <a:t>T</a:t>
                      </a:r>
                      <a:r>
                        <a:rPr lang="en-US" sz="13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 Learning Management System</a:t>
                      </a:r>
                      <a:endParaRPr lang="it-IT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50" b="0" i="0" u="none" strike="noStrike" noProof="0" dirty="0">
                          <a:latin typeface="Encode Sans"/>
                        </a:rPr>
                        <a:t>Pilot-LMS (</a:t>
                      </a:r>
                      <a:r>
                        <a:rPr lang="en-US" sz="1350" b="0" i="0" u="none" strike="noStrike" noProof="0" dirty="0" err="1">
                          <a:latin typeface="Encode Sans"/>
                        </a:rPr>
                        <a:t>exFCA</a:t>
                      </a:r>
                      <a:r>
                        <a:rPr lang="en-US" sz="1350" b="0" i="0" u="none" strike="noStrike" noProof="0" dirty="0">
                          <a:latin typeface="Encode Sans"/>
                        </a:rPr>
                        <a:t>)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Encode Sans"/>
                          <a:hlinkClick r:id="rId9"/>
                        </a:rPr>
                        <a:t>https://bug.fca.tss.fiatitem.com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405516"/>
                  </a:ext>
                </a:extLst>
              </a:tr>
            </a:tbl>
          </a:graphicData>
        </a:graphic>
      </p:graphicFrame>
      <p:sp>
        <p:nvSpPr>
          <p:cNvPr id="5" name="Bouton d'action : Retour 10">
            <a:hlinkClick r:id="rId10" action="ppaction://hlinksldjump" highlightClick="1"/>
          </p:cNvPr>
          <p:cNvSpPr/>
          <p:nvPr/>
        </p:nvSpPr>
        <p:spPr>
          <a:xfrm>
            <a:off x="11673840" y="6441439"/>
            <a:ext cx="478832" cy="380349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4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r>
              <a:rPr lang="en-US" dirty="0"/>
              <a:t>GLOSSARY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27079"/>
              </p:ext>
            </p:extLst>
          </p:nvPr>
        </p:nvGraphicFramePr>
        <p:xfrm>
          <a:off x="407155" y="861952"/>
          <a:ext cx="11528887" cy="591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576">
                  <a:extLst>
                    <a:ext uri="{9D8B030D-6E8A-4147-A177-3AD203B41FA5}">
                      <a16:colId xmlns:a16="http://schemas.microsoft.com/office/drawing/2014/main" val="1178001288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350133972"/>
                    </a:ext>
                  </a:extLst>
                </a:gridCol>
                <a:gridCol w="3839919">
                  <a:extLst>
                    <a:ext uri="{9D8B030D-6E8A-4147-A177-3AD203B41FA5}">
                      <a16:colId xmlns:a16="http://schemas.microsoft.com/office/drawing/2014/main" val="1250129303"/>
                    </a:ext>
                  </a:extLst>
                </a:gridCol>
                <a:gridCol w="4379850">
                  <a:extLst>
                    <a:ext uri="{9D8B030D-6E8A-4147-A177-3AD203B41FA5}">
                      <a16:colId xmlns:a16="http://schemas.microsoft.com/office/drawing/2014/main" val="350752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ABBREVIATION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COMMENT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0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Web Based</a:t>
                      </a:r>
                      <a:r>
                        <a:rPr lang="fr-FR" sz="1050" baseline="0" dirty="0"/>
                        <a:t> Training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WBT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E-learning (for</a:t>
                      </a:r>
                      <a:r>
                        <a:rPr lang="fr-FR" sz="1050" baseline="0" dirty="0"/>
                        <a:t> ex-PSA previously </a:t>
                      </a:r>
                      <a:r>
                        <a:rPr lang="en-GB" sz="1050" baseline="0" noProof="0" dirty="0"/>
                        <a:t>named</a:t>
                      </a:r>
                      <a:r>
                        <a:rPr lang="fr-FR" sz="1050" baseline="0" dirty="0"/>
                        <a:t> FAD)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63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Learning Business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LBC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Central country</a:t>
                      </a:r>
                      <a:r>
                        <a:rPr lang="fr-FR" sz="1050" baseline="0" dirty="0"/>
                        <a:t> support for </a:t>
                      </a:r>
                      <a:r>
                        <a:rPr lang="fr-FR" sz="1050" baseline="0" dirty="0" err="1"/>
                        <a:t>Learn</a:t>
                      </a:r>
                      <a:r>
                        <a:rPr lang="fr-FR" sz="1050" baseline="0" dirty="0"/>
                        <a:t> in PSA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243782"/>
                          </a:solidFill>
                          <a:hlinkClick r:id="rId4"/>
                        </a:rPr>
                        <a:t>Mylearningbusinesscenter@trainingsupportadmin.com</a:t>
                      </a: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1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LMS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Central LMS support for </a:t>
                      </a:r>
                      <a:r>
                        <a:rPr lang="fr-FR" sz="1050" dirty="0" err="1"/>
                        <a:t>WebAcademy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sng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5"/>
                        </a:rPr>
                        <a:t>fwa-staff@unetversity.info</a:t>
                      </a:r>
                      <a:endParaRPr lang="fr-FR" sz="11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917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Digital </a:t>
                      </a:r>
                      <a:r>
                        <a:rPr lang="en-GB" sz="1050" noProof="0" dirty="0"/>
                        <a:t>Assets</a:t>
                      </a:r>
                      <a:r>
                        <a:rPr lang="fr-FR" sz="1050" dirty="0"/>
                        <a:t> Management</a:t>
                      </a:r>
                      <a:r>
                        <a:rPr lang="fr-FR" sz="1050" baseline="0" dirty="0"/>
                        <a:t> System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Online content management system for all </a:t>
                      </a:r>
                      <a:r>
                        <a:rPr lang="fr-FR" sz="1050" dirty="0" err="1"/>
                        <a:t>Stellantis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retail</a:t>
                      </a:r>
                      <a:r>
                        <a:rPr lang="fr-FR" sz="1050" dirty="0"/>
                        <a:t> training contents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https://admin1-medialibrary.stellantis.com</a:t>
                      </a:r>
                      <a:r>
                        <a:rPr lang="fr-FR" sz="105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(Back Office)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https://medialibrary.stellantis.com/retailtraining/identification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(Front Office)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32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Articulate Storyline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aseline="0" dirty="0" err="1"/>
                        <a:t>Stellantis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dirty="0" err="1"/>
                        <a:t>approved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authoring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baseline="0" dirty="0" err="1"/>
                        <a:t>tool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 err="1"/>
                        <a:t>Articulate</a:t>
                      </a:r>
                      <a:r>
                        <a:rPr lang="fr-FR" sz="1050" dirty="0"/>
                        <a:t> Storyline source 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baseline="0" dirty="0"/>
                        <a:t>File ( .story) to </a:t>
                      </a:r>
                      <a:r>
                        <a:rPr lang="fr-FR" sz="1050" baseline="0" dirty="0" err="1"/>
                        <a:t>be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baseline="0" dirty="0" err="1"/>
                        <a:t>used</a:t>
                      </a:r>
                      <a:r>
                        <a:rPr lang="fr-FR" sz="1050" baseline="0" dirty="0"/>
                        <a:t> for </a:t>
                      </a:r>
                      <a:r>
                        <a:rPr lang="fr-FR" sz="1050" baseline="0" dirty="0" err="1"/>
                        <a:t>creation</a:t>
                      </a:r>
                      <a:r>
                        <a:rPr lang="fr-FR" sz="1050" baseline="0" dirty="0"/>
                        <a:t> or </a:t>
                      </a:r>
                      <a:r>
                        <a:rPr lang="fr-FR" sz="1050" baseline="0" dirty="0" err="1"/>
                        <a:t>localization</a:t>
                      </a:r>
                      <a:r>
                        <a:rPr lang="fr-FR" sz="1050" baseline="0" dirty="0"/>
                        <a:t> of WBT content (</a:t>
                      </a:r>
                      <a:r>
                        <a:rPr lang="fr-FR" sz="1050" baseline="0" dirty="0" err="1"/>
                        <a:t>need</a:t>
                      </a:r>
                      <a:r>
                        <a:rPr lang="fr-FR" sz="1050" baseline="0" dirty="0"/>
                        <a:t> for a </a:t>
                      </a:r>
                      <a:r>
                        <a:rPr lang="fr-FR" sz="1050" baseline="0" dirty="0" err="1"/>
                        <a:t>Articulate</a:t>
                      </a:r>
                      <a:r>
                        <a:rPr lang="fr-FR" sz="1050" baseline="0" dirty="0"/>
                        <a:t> 360 </a:t>
                      </a:r>
                      <a:r>
                        <a:rPr lang="fr-FR" sz="1050" baseline="0" dirty="0" err="1"/>
                        <a:t>license</a:t>
                      </a:r>
                      <a:r>
                        <a:rPr lang="fr-FR" sz="1050" baseline="0" dirty="0"/>
                        <a:t>)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51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Learning</a:t>
                      </a:r>
                      <a:r>
                        <a:rPr lang="fr-FR" sz="1050" baseline="0" dirty="0"/>
                        <a:t> Management System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LMS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System to </a:t>
                      </a:r>
                      <a:r>
                        <a:rPr lang="fr-FR" sz="1050" dirty="0" err="1"/>
                        <a:t>deliver</a:t>
                      </a:r>
                      <a:r>
                        <a:rPr lang="fr-FR" sz="1050" baseline="0" dirty="0"/>
                        <a:t> and </a:t>
                      </a:r>
                      <a:r>
                        <a:rPr lang="fr-FR" sz="1050" baseline="0" dirty="0" err="1"/>
                        <a:t>track</a:t>
                      </a:r>
                      <a:r>
                        <a:rPr lang="fr-FR" sz="1050" baseline="0" dirty="0"/>
                        <a:t> training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err="1"/>
                        <a:t>Learn’in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Stellantis</a:t>
                      </a:r>
                      <a:r>
                        <a:rPr lang="fr-FR" sz="1050" dirty="0"/>
                        <a:t> (</a:t>
                      </a:r>
                      <a:r>
                        <a:rPr lang="fr-FR" sz="1050" dirty="0">
                          <a:hlinkClick r:id="rId8"/>
                        </a:rPr>
                        <a:t>https://psa.csod.com/</a:t>
                      </a:r>
                      <a:r>
                        <a:rPr lang="fr-FR" sz="1050" dirty="0"/>
                        <a:t> for ex-FCA </a:t>
                      </a:r>
                      <a:r>
                        <a:rPr lang="fr-FR" sz="1050" dirty="0" err="1"/>
                        <a:t>users</a:t>
                      </a:r>
                      <a:r>
                        <a:rPr lang="fr-FR" sz="1050" dirty="0"/>
                        <a:t> : </a:t>
                      </a:r>
                      <a:r>
                        <a:rPr lang="fr-FR" sz="1050" dirty="0">
                          <a:hlinkClick r:id="rId9"/>
                        </a:rPr>
                        <a:t>https://psa.csod.com/samldefault.aspx?ouid=3</a:t>
                      </a:r>
                      <a:r>
                        <a:rPr lang="fr-FR" sz="1050" dirty="0"/>
                        <a:t>  ),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baseline="0" dirty="0" err="1"/>
                        <a:t>WebAcademy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  <a:hlinkClick r:id="rId10"/>
                        </a:rPr>
                        <a:t>https://www.fca-webacademy.com/homepage/index.html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19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Test Learning Management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Pilot-LMS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System for </a:t>
                      </a:r>
                      <a:r>
                        <a:rPr lang="fr-FR" sz="1050" baseline="0" dirty="0"/>
                        <a:t>WBT </a:t>
                      </a:r>
                      <a:r>
                        <a:rPr lang="fr-FR" sz="1050" baseline="0" dirty="0" err="1"/>
                        <a:t>quality</a:t>
                      </a:r>
                      <a:r>
                        <a:rPr lang="fr-FR" sz="1050" baseline="0" dirty="0"/>
                        <a:t> and </a:t>
                      </a:r>
                      <a:r>
                        <a:rPr lang="fr-FR" sz="1050" baseline="0" dirty="0" err="1"/>
                        <a:t>functionality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baseline="0" dirty="0" err="1"/>
                        <a:t>testing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err="1"/>
                        <a:t>Learn’in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Stellantis</a:t>
                      </a:r>
                      <a:r>
                        <a:rPr lang="fr-FR" sz="1050" dirty="0"/>
                        <a:t> TEST (</a:t>
                      </a:r>
                      <a:r>
                        <a:rPr lang="fr-FR" sz="1050" dirty="0">
                          <a:solidFill>
                            <a:srgbClr val="243782"/>
                          </a:solidFill>
                          <a:hlinkClick r:id="rId11"/>
                        </a:rPr>
                        <a:t>https://psa-pilot.csod.com/client/psa/default.aspx </a:t>
                      </a:r>
                      <a:r>
                        <a:rPr lang="fr-FR" sz="1050" dirty="0">
                          <a:solidFill>
                            <a:srgbClr val="243782"/>
                          </a:solidFill>
                        </a:rPr>
                        <a:t>),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Learn’in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Stellantis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STAGE (</a:t>
                      </a: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SSO: </a:t>
                      </a:r>
                      <a:r>
                        <a:rPr lang="fr-FR" sz="1050" dirty="0">
                          <a:solidFill>
                            <a:srgbClr val="243782"/>
                          </a:solidFill>
                        </a:rPr>
                        <a:t>https://psa-stg.csod.com/ </a:t>
                      </a: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SSO: </a:t>
                      </a:r>
                      <a:r>
                        <a:rPr lang="fr-FR" sz="1050" dirty="0">
                          <a:solidFill>
                            <a:srgbClr val="243782"/>
                          </a:solidFill>
                        </a:rPr>
                        <a:t>https://psa-stg.csod.com/client/psa/default.aspx)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rgbClr val="243782"/>
                          </a:solidFill>
                        </a:rPr>
                        <a:t> </a:t>
                      </a:r>
                      <a:r>
                        <a:rPr lang="fr-FR" sz="10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WebAcademy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50" kern="120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https://lab.fca.tss.fiatitem.com/homepage/index.html)</a:t>
                      </a: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82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 err="1"/>
                        <a:t>Sharepoint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System</a:t>
                      </a:r>
                      <a:r>
                        <a:rPr lang="fr-FR" sz="1050" baseline="0" dirty="0"/>
                        <a:t> to </a:t>
                      </a:r>
                      <a:r>
                        <a:rPr lang="fr-FR" sz="1050" baseline="0" dirty="0" err="1"/>
                        <a:t>request</a:t>
                      </a:r>
                      <a:r>
                        <a:rPr lang="fr-FR" sz="1050" baseline="0" dirty="0"/>
                        <a:t> WBT to </a:t>
                      </a:r>
                      <a:r>
                        <a:rPr lang="fr-FR" sz="1050" baseline="0" dirty="0" err="1"/>
                        <a:t>be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baseline="0" dirty="0" err="1"/>
                        <a:t>uploaded</a:t>
                      </a:r>
                      <a:r>
                        <a:rPr lang="fr-FR" sz="1050" baseline="0" dirty="0"/>
                        <a:t> in the LMS (for </a:t>
                      </a:r>
                      <a:r>
                        <a:rPr lang="fr-FR" sz="1050" baseline="0" dirty="0" err="1"/>
                        <a:t>Learn</a:t>
                      </a:r>
                      <a:r>
                        <a:rPr lang="fr-FR" sz="1050" baseline="0" dirty="0"/>
                        <a:t> in PSA)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hlinkClick r:id="rId12"/>
                        </a:rPr>
                        <a:t>https://forms.mpsa.com/sites/newinstallerfad/</a:t>
                      </a: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17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Central Agency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Central supplier</a:t>
                      </a:r>
                      <a:r>
                        <a:rPr lang="fr-FR" sz="1050" baseline="0" dirty="0"/>
                        <a:t> </a:t>
                      </a:r>
                      <a:r>
                        <a:rPr lang="fr-FR" sz="1050" baseline="0" dirty="0" err="1"/>
                        <a:t>responsible</a:t>
                      </a:r>
                      <a:r>
                        <a:rPr lang="fr-FR" sz="1050" baseline="0" dirty="0"/>
                        <a:t> for WBT </a:t>
                      </a:r>
                      <a:r>
                        <a:rPr lang="fr-FR" sz="1050" baseline="0" dirty="0" err="1"/>
                        <a:t>development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07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Project</a:t>
                      </a:r>
                      <a:r>
                        <a:rPr lang="fr-FR" sz="1050" baseline="0" dirty="0"/>
                        <a:t> Manager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Central </a:t>
                      </a:r>
                      <a:r>
                        <a:rPr lang="fr-FR" sz="1050" dirty="0" err="1"/>
                        <a:t>responsible</a:t>
                      </a:r>
                      <a:r>
                        <a:rPr lang="fr-FR" sz="1050" dirty="0"/>
                        <a:t> for </a:t>
                      </a:r>
                      <a:r>
                        <a:rPr lang="fr-FR" sz="1050" dirty="0" err="1"/>
                        <a:t>managing</a:t>
                      </a:r>
                      <a:r>
                        <a:rPr lang="fr-FR" sz="1050" baseline="0" dirty="0"/>
                        <a:t> WBT </a:t>
                      </a:r>
                      <a:r>
                        <a:rPr lang="fr-FR" sz="1050" baseline="0" dirty="0" err="1"/>
                        <a:t>development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03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SCORM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SCORM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File output for WBT usage in the LMS. SCORM = </a:t>
                      </a:r>
                      <a:r>
                        <a:rPr lang="fr-FR" sz="1050" dirty="0" err="1"/>
                        <a:t>Shareable</a:t>
                      </a:r>
                      <a:r>
                        <a:rPr lang="fr-FR" sz="1050" dirty="0"/>
                        <a:t> Content Object </a:t>
                      </a:r>
                      <a:r>
                        <a:rPr lang="fr-FR" sz="1050" dirty="0" err="1"/>
                        <a:t>Refence</a:t>
                      </a:r>
                      <a:r>
                        <a:rPr lang="fr-FR" sz="1050" dirty="0"/>
                        <a:t> Model.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45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/>
                        <a:t>Central Reference = Tag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Course code</a:t>
                      </a:r>
                      <a:r>
                        <a:rPr lang="fr-FR" sz="1050" baseline="0" dirty="0"/>
                        <a:t> identification, </a:t>
                      </a:r>
                      <a:r>
                        <a:rPr lang="fr-FR" sz="1050" baseline="0" dirty="0" err="1"/>
                        <a:t>very</a:t>
                      </a:r>
                      <a:r>
                        <a:rPr lang="fr-FR" sz="1050" baseline="0" dirty="0"/>
                        <a:t> important for </a:t>
                      </a:r>
                      <a:r>
                        <a:rPr lang="fr-FR" sz="1050" baseline="0" dirty="0" err="1"/>
                        <a:t>tracking</a:t>
                      </a:r>
                      <a:r>
                        <a:rPr lang="fr-FR" sz="1050" baseline="0" dirty="0"/>
                        <a:t> reports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1917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885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9812CB7-3A9B-41C5-A6ED-A480D61B9C49}"/>
              </a:ext>
            </a:extLst>
          </p:cNvPr>
          <p:cNvSpPr/>
          <p:nvPr/>
        </p:nvSpPr>
        <p:spPr>
          <a:xfrm>
            <a:off x="172720" y="1394294"/>
            <a:ext cx="6541111" cy="5199545"/>
          </a:xfrm>
          <a:prstGeom prst="roundRect">
            <a:avLst>
              <a:gd name="adj" fmla="val 349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arrotondato 14"/>
          <p:cNvSpPr/>
          <p:nvPr/>
        </p:nvSpPr>
        <p:spPr>
          <a:xfrm>
            <a:off x="8457286" y="4171341"/>
            <a:ext cx="3167447" cy="211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DAMS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8465752" y="2018513"/>
            <a:ext cx="3167447" cy="211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Articulate storyline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ARTICULATE and </a:t>
            </a:r>
            <a:r>
              <a:rPr lang="fr-FR" err="1"/>
              <a:t>dams</a:t>
            </a:r>
            <a:r>
              <a:rPr lang="fr-FR"/>
              <a:t> : WHAT PERIMETER ?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54000" y="2018512"/>
            <a:ext cx="2902374" cy="425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Elucidat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68867" y="2745293"/>
            <a:ext cx="2175933" cy="1319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Content development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668020" y="4690933"/>
            <a:ext cx="2175933" cy="1319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Course storage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29210" y="851670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Previous configuration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452070" y="871075"/>
            <a:ext cx="317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configuration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6990080" y="2906690"/>
            <a:ext cx="1190957" cy="818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/>
          <p:cNvSpPr/>
          <p:nvPr/>
        </p:nvSpPr>
        <p:spPr>
          <a:xfrm>
            <a:off x="6990080" y="4860135"/>
            <a:ext cx="1190957" cy="818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arrotondato 6">
            <a:extLst>
              <a:ext uri="{FF2B5EF4-FFF2-40B4-BE49-F238E27FC236}">
                <a16:creationId xmlns:a16="http://schemas.microsoft.com/office/drawing/2014/main" id="{82D902EF-9A39-4809-8853-26D7CED9B481}"/>
              </a:ext>
            </a:extLst>
          </p:cNvPr>
          <p:cNvSpPr/>
          <p:nvPr/>
        </p:nvSpPr>
        <p:spPr>
          <a:xfrm>
            <a:off x="8969587" y="2745293"/>
            <a:ext cx="2175933" cy="1319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Content development</a:t>
            </a:r>
          </a:p>
        </p:txBody>
      </p:sp>
      <p:sp>
        <p:nvSpPr>
          <p:cNvPr id="19" name="Rettangolo arrotondato 7">
            <a:extLst>
              <a:ext uri="{FF2B5EF4-FFF2-40B4-BE49-F238E27FC236}">
                <a16:creationId xmlns:a16="http://schemas.microsoft.com/office/drawing/2014/main" id="{64387223-22F1-4BD4-BF22-4418ADEB9989}"/>
              </a:ext>
            </a:extLst>
          </p:cNvPr>
          <p:cNvSpPr/>
          <p:nvPr/>
        </p:nvSpPr>
        <p:spPr>
          <a:xfrm>
            <a:off x="8968740" y="4690933"/>
            <a:ext cx="2175933" cy="1319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Course storage</a:t>
            </a:r>
          </a:p>
        </p:txBody>
      </p:sp>
      <p:sp>
        <p:nvSpPr>
          <p:cNvPr id="20" name="Rettangolo arrotondato 14">
            <a:extLst>
              <a:ext uri="{FF2B5EF4-FFF2-40B4-BE49-F238E27FC236}">
                <a16:creationId xmlns:a16="http://schemas.microsoft.com/office/drawing/2014/main" id="{B5C1CE53-409C-4D93-BEA3-E7C35833C84A}"/>
              </a:ext>
            </a:extLst>
          </p:cNvPr>
          <p:cNvSpPr/>
          <p:nvPr/>
        </p:nvSpPr>
        <p:spPr>
          <a:xfrm>
            <a:off x="3387446" y="4201821"/>
            <a:ext cx="3167447" cy="211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Google Drive</a:t>
            </a:r>
          </a:p>
        </p:txBody>
      </p:sp>
      <p:sp>
        <p:nvSpPr>
          <p:cNvPr id="21" name="Rettangolo arrotondato 13">
            <a:extLst>
              <a:ext uri="{FF2B5EF4-FFF2-40B4-BE49-F238E27FC236}">
                <a16:creationId xmlns:a16="http://schemas.microsoft.com/office/drawing/2014/main" id="{EF68A718-6C2F-49EA-8982-8B6B9F298AAC}"/>
              </a:ext>
            </a:extLst>
          </p:cNvPr>
          <p:cNvSpPr/>
          <p:nvPr/>
        </p:nvSpPr>
        <p:spPr>
          <a:xfrm>
            <a:off x="3395912" y="2048993"/>
            <a:ext cx="3167447" cy="211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Articulate storyline</a:t>
            </a:r>
          </a:p>
        </p:txBody>
      </p:sp>
      <p:sp>
        <p:nvSpPr>
          <p:cNvPr id="22" name="Rettangolo arrotondato 6">
            <a:extLst>
              <a:ext uri="{FF2B5EF4-FFF2-40B4-BE49-F238E27FC236}">
                <a16:creationId xmlns:a16="http://schemas.microsoft.com/office/drawing/2014/main" id="{78076097-09A0-4125-8480-70B68332CE28}"/>
              </a:ext>
            </a:extLst>
          </p:cNvPr>
          <p:cNvSpPr/>
          <p:nvPr/>
        </p:nvSpPr>
        <p:spPr>
          <a:xfrm>
            <a:off x="3899747" y="2775773"/>
            <a:ext cx="2175933" cy="1319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Content development</a:t>
            </a:r>
          </a:p>
        </p:txBody>
      </p:sp>
      <p:sp>
        <p:nvSpPr>
          <p:cNvPr id="23" name="Rettangolo arrotondato 7">
            <a:extLst>
              <a:ext uri="{FF2B5EF4-FFF2-40B4-BE49-F238E27FC236}">
                <a16:creationId xmlns:a16="http://schemas.microsoft.com/office/drawing/2014/main" id="{E2043EFA-8757-4375-AA47-94953EA2BEB3}"/>
              </a:ext>
            </a:extLst>
          </p:cNvPr>
          <p:cNvSpPr/>
          <p:nvPr/>
        </p:nvSpPr>
        <p:spPr>
          <a:xfrm>
            <a:off x="3898900" y="4721413"/>
            <a:ext cx="2175933" cy="1319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Course storage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94B30B-F555-4883-8E81-A098550F6179}"/>
              </a:ext>
            </a:extLst>
          </p:cNvPr>
          <p:cNvSpPr txBox="1"/>
          <p:nvPr/>
        </p:nvSpPr>
        <p:spPr>
          <a:xfrm>
            <a:off x="908049" y="1530900"/>
            <a:ext cx="169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Ex-PSA</a:t>
            </a:r>
            <a:endParaRPr lang="en-US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20AEA25-61CE-4C95-B1F7-0FD4D5A9DE4F}"/>
              </a:ext>
            </a:extLst>
          </p:cNvPr>
          <p:cNvSpPr txBox="1"/>
          <p:nvPr/>
        </p:nvSpPr>
        <p:spPr>
          <a:xfrm>
            <a:off x="4135934" y="1540801"/>
            <a:ext cx="169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Ex-FCA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ELUCIDAT vs ARTICULATE STORYLINE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82424"/>
              </p:ext>
            </p:extLst>
          </p:nvPr>
        </p:nvGraphicFramePr>
        <p:xfrm>
          <a:off x="317500" y="1476375"/>
          <a:ext cx="1150768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840">
                  <a:extLst>
                    <a:ext uri="{9D8B030D-6E8A-4147-A177-3AD203B41FA5}">
                      <a16:colId xmlns:a16="http://schemas.microsoft.com/office/drawing/2014/main" val="531179231"/>
                    </a:ext>
                  </a:extLst>
                </a:gridCol>
                <a:gridCol w="5753840">
                  <a:extLst>
                    <a:ext uri="{9D8B030D-6E8A-4147-A177-3AD203B41FA5}">
                      <a16:colId xmlns:a16="http://schemas.microsoft.com/office/drawing/2014/main" val="548615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ELUCIDAT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ARTICULATE Storyline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6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Pre-defined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Limitless interactions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8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noProof="0" dirty="0">
                          <a:latin typeface="Encode Sans"/>
                        </a:rPr>
                        <a:t>Easy to develop various animations (for existing activities)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noProof="0" dirty="0">
                          <a:latin typeface="Encode Sans"/>
                        </a:rPr>
                        <a:t>Easy to develop simple animations (even starting with PPT)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4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Training and licenses provided by PSA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Training and licenses provided by the local Agency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4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Adaptation</a:t>
                      </a:r>
                      <a:r>
                        <a:rPr lang="en-US" sz="1600" baseline="0" noProof="0" dirty="0"/>
                        <a:t> and translation process centrally governed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More flexibility</a:t>
                      </a:r>
                      <a:r>
                        <a:rPr lang="en-US" sz="1600" baseline="0" noProof="0" dirty="0"/>
                        <a:t> in a</a:t>
                      </a:r>
                      <a:r>
                        <a:rPr lang="en-US" sz="1600" noProof="0" dirty="0"/>
                        <a:t>daptation</a:t>
                      </a:r>
                      <a:r>
                        <a:rPr lang="en-US" sz="1600" baseline="0" noProof="0" dirty="0"/>
                        <a:t> and translation process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8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ELUCIDAT vs DAMS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4395"/>
              </p:ext>
            </p:extLst>
          </p:nvPr>
        </p:nvGraphicFramePr>
        <p:xfrm>
          <a:off x="514350" y="1754859"/>
          <a:ext cx="10967474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737">
                  <a:extLst>
                    <a:ext uri="{9D8B030D-6E8A-4147-A177-3AD203B41FA5}">
                      <a16:colId xmlns:a16="http://schemas.microsoft.com/office/drawing/2014/main" val="531179231"/>
                    </a:ext>
                  </a:extLst>
                </a:gridCol>
                <a:gridCol w="5483737">
                  <a:extLst>
                    <a:ext uri="{9D8B030D-6E8A-4147-A177-3AD203B41FA5}">
                      <a16:colId xmlns:a16="http://schemas.microsoft.com/office/drawing/2014/main" val="548615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ELUCIDAT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DAMS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620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Storage</a:t>
                      </a:r>
                      <a:r>
                        <a:rPr lang="en-US" sz="1600" baseline="0" noProof="0" dirty="0"/>
                        <a:t> reserved to WBT only</a:t>
                      </a: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Storage enhanced</a:t>
                      </a:r>
                      <a:r>
                        <a:rPr lang="en-US" sz="1600" baseline="0" noProof="0" dirty="0"/>
                        <a:t> to all kind of courseware assets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6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Limited</a:t>
                      </a:r>
                      <a:r>
                        <a:rPr lang="en-US" sz="1600" baseline="0" noProof="0" dirty="0"/>
                        <a:t> search capabilities (project name/code)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Improved search capabilities (project name,</a:t>
                      </a:r>
                      <a:r>
                        <a:rPr lang="en-US" sz="1600" baseline="0" noProof="0" dirty="0"/>
                        <a:t> code, keyworks….)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Video streaming capabilities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Course administration (Master and local</a:t>
                      </a:r>
                      <a:r>
                        <a:rPr lang="en-US" sz="1600" baseline="0" noProof="0" dirty="0"/>
                        <a:t> variations) </a:t>
                      </a:r>
                      <a:r>
                        <a:rPr lang="en-US" sz="1600" noProof="0" dirty="0"/>
                        <a:t>in ELUCIDAT (common platform)</a:t>
                      </a: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noProof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Course assets administration</a:t>
                      </a:r>
                      <a:r>
                        <a:rPr lang="en-US" sz="1600" baseline="0" noProof="0" dirty="0"/>
                        <a:t> in the DAMS (Digital Asset Management system)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2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5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E02865-2102-42E7-8871-5182EB59F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ELUCIDAT SWITCH OFF </a:t>
            </a:r>
            <a:r>
              <a:rPr lang="fr-FR" dirty="0"/>
              <a:t>: Use cases for </a:t>
            </a:r>
            <a:r>
              <a:rPr lang="fr-FR" dirty="0" err="1"/>
              <a:t>localization</a:t>
            </a:r>
            <a:r>
              <a:rPr lang="fr-FR" dirty="0"/>
              <a:t> process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04737-48D5-48DD-AA71-C6F5B7CF31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85FAE-3362-4E02-8110-50E2FB8C77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CSMO/TRNG/TECT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9A939D0C-13D4-4DC3-B57A-75E832D59C6F}"/>
              </a:ext>
            </a:extLst>
          </p:cNvPr>
          <p:cNvGraphicFramePr>
            <a:graphicFrameLocks noGrp="1"/>
          </p:cNvGraphicFramePr>
          <p:nvPr/>
        </p:nvGraphicFramePr>
        <p:xfrm>
          <a:off x="546100" y="1137354"/>
          <a:ext cx="11120120" cy="184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707">
                  <a:extLst>
                    <a:ext uri="{9D8B030D-6E8A-4147-A177-3AD203B41FA5}">
                      <a16:colId xmlns:a16="http://schemas.microsoft.com/office/drawing/2014/main" val="2383932985"/>
                    </a:ext>
                  </a:extLst>
                </a:gridCol>
                <a:gridCol w="3315913">
                  <a:extLst>
                    <a:ext uri="{9D8B030D-6E8A-4147-A177-3AD203B41FA5}">
                      <a16:colId xmlns:a16="http://schemas.microsoft.com/office/drawing/2014/main" val="3199701798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84295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5991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r-FR" sz="1600" b="1" dirty="0"/>
                        <a:t>Master version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831714"/>
                  </a:ext>
                </a:extLst>
              </a:tr>
              <a:tr h="698782">
                <a:tc>
                  <a:txBody>
                    <a:bodyPr/>
                    <a:lstStyle/>
                    <a:p>
                      <a:r>
                        <a:rPr lang="fr-FR" sz="1600" b="1" dirty="0"/>
                        <a:t>Local version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355470"/>
                  </a:ext>
                </a:extLst>
              </a:tr>
            </a:tbl>
          </a:graphicData>
        </a:graphic>
      </p:graphicFrame>
      <p:grpSp>
        <p:nvGrpSpPr>
          <p:cNvPr id="43" name="Groupe 42">
            <a:extLst>
              <a:ext uri="{FF2B5EF4-FFF2-40B4-BE49-F238E27FC236}">
                <a16:creationId xmlns:a16="http://schemas.microsoft.com/office/drawing/2014/main" id="{106FAE51-76B1-4836-8B9D-031FE986BFBB}"/>
              </a:ext>
            </a:extLst>
          </p:cNvPr>
          <p:cNvGrpSpPr/>
          <p:nvPr/>
        </p:nvGrpSpPr>
        <p:grpSpPr>
          <a:xfrm>
            <a:off x="5800736" y="1630477"/>
            <a:ext cx="1720487" cy="1841781"/>
            <a:chOff x="5800736" y="1777234"/>
            <a:chExt cx="1720487" cy="1841781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2AA2647-D549-411E-B55E-6FDEBD8CF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6517" y="1847613"/>
              <a:ext cx="959554" cy="483133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7849F4E-634B-49CE-8FDD-36A84731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0407" y="2485540"/>
              <a:ext cx="959554" cy="483133"/>
            </a:xfrm>
            <a:prstGeom prst="rect">
              <a:avLst/>
            </a:prstGeom>
          </p:spPr>
        </p:pic>
        <p:cxnSp>
          <p:nvCxnSpPr>
            <p:cNvPr id="31" name="Connecteur : en arc 30">
              <a:extLst>
                <a:ext uri="{FF2B5EF4-FFF2-40B4-BE49-F238E27FC236}">
                  <a16:creationId xmlns:a16="http://schemas.microsoft.com/office/drawing/2014/main" id="{095AFA3C-80C4-435E-AD1B-9B0E11413F6A}"/>
                </a:ext>
              </a:extLst>
            </p:cNvPr>
            <p:cNvCxnSpPr>
              <a:cxnSpLocks/>
            </p:cNvCxnSpPr>
            <p:nvPr/>
          </p:nvCxnSpPr>
          <p:spPr>
            <a:xfrm>
              <a:off x="6676890" y="2205002"/>
              <a:ext cx="366538" cy="317188"/>
            </a:xfrm>
            <a:prstGeom prst="curvedConnector3">
              <a:avLst>
                <a:gd name="adj1" fmla="val 74687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5B8F88-28E2-4284-9009-1084A27B14C5}"/>
                </a:ext>
              </a:extLst>
            </p:cNvPr>
            <p:cNvSpPr/>
            <p:nvPr/>
          </p:nvSpPr>
          <p:spPr>
            <a:xfrm>
              <a:off x="5800736" y="1777234"/>
              <a:ext cx="1720487" cy="1841781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Impossible 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F38626D-D66E-4634-8C23-5994A50C9BDA}"/>
              </a:ext>
            </a:extLst>
          </p:cNvPr>
          <p:cNvGrpSpPr/>
          <p:nvPr/>
        </p:nvGrpSpPr>
        <p:grpSpPr>
          <a:xfrm>
            <a:off x="9886507" y="1630476"/>
            <a:ext cx="1720487" cy="1841781"/>
            <a:chOff x="9886507" y="1777233"/>
            <a:chExt cx="1720487" cy="1841781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B775814-A2C6-487D-91EB-5F369A8DD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3538" y="1786014"/>
              <a:ext cx="503213" cy="508683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FA0CDE59-B5B0-444B-BA34-2A7DA620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6751" y="2517844"/>
              <a:ext cx="503213" cy="508683"/>
            </a:xfrm>
            <a:prstGeom prst="rect">
              <a:avLst/>
            </a:prstGeom>
          </p:spPr>
        </p:pic>
        <p:cxnSp>
          <p:nvCxnSpPr>
            <p:cNvPr id="34" name="Connecteur : en arc 33">
              <a:extLst>
                <a:ext uri="{FF2B5EF4-FFF2-40B4-BE49-F238E27FC236}">
                  <a16:creationId xmlns:a16="http://schemas.microsoft.com/office/drawing/2014/main" id="{4E1FE3AD-207A-4CA5-9F0E-5FBE689F90D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3260" y="2189596"/>
              <a:ext cx="366538" cy="317188"/>
            </a:xfrm>
            <a:prstGeom prst="curvedConnector3">
              <a:avLst>
                <a:gd name="adj1" fmla="val 74687"/>
              </a:avLst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BF2B62-A275-4716-8CA9-F0938E1F7A79}"/>
                </a:ext>
              </a:extLst>
            </p:cNvPr>
            <p:cNvSpPr/>
            <p:nvPr/>
          </p:nvSpPr>
          <p:spPr>
            <a:xfrm>
              <a:off x="9886507" y="1777233"/>
              <a:ext cx="1720487" cy="1841781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</a:rPr>
                <a:t>OK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F8D9BC18-F10A-4705-8A34-608FBA044F0B}"/>
              </a:ext>
            </a:extLst>
          </p:cNvPr>
          <p:cNvSpPr txBox="1"/>
          <p:nvPr/>
        </p:nvSpPr>
        <p:spPr>
          <a:xfrm>
            <a:off x="409505" y="3795125"/>
            <a:ext cx="50035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600" b="1" dirty="0"/>
              <a:t>To </a:t>
            </a:r>
            <a:r>
              <a:rPr lang="fr-FR" sz="1600" b="1" dirty="0" err="1"/>
              <a:t>localize</a:t>
            </a:r>
            <a:r>
              <a:rPr lang="fr-FR" sz="1600" b="1" dirty="0"/>
              <a:t> an ELUCIDAT course in 2023 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FF"/>
                </a:solidFill>
              </a:rPr>
              <a:t>Option A </a:t>
            </a:r>
            <a:r>
              <a:rPr lang="fr-FR" sz="1600" dirty="0"/>
              <a:t>: </a:t>
            </a:r>
            <a:r>
              <a:rPr lang="fr-FR" sz="1600" b="1" dirty="0" err="1"/>
              <a:t>anticipate</a:t>
            </a:r>
            <a:r>
              <a:rPr lang="fr-FR" sz="1600" b="1" dirty="0"/>
              <a:t> and do </a:t>
            </a:r>
            <a:r>
              <a:rPr lang="fr-FR" sz="1600" b="1" dirty="0" err="1"/>
              <a:t>it</a:t>
            </a:r>
            <a:r>
              <a:rPr lang="fr-FR" sz="1600" b="1" dirty="0"/>
              <a:t> in 2022 </a:t>
            </a:r>
            <a:r>
              <a:rPr lang="fr-FR" sz="1600" dirty="0" err="1"/>
              <a:t>with</a:t>
            </a:r>
            <a:r>
              <a:rPr lang="fr-FR" sz="1600" dirty="0"/>
              <a:t> ELUCIDAT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FF"/>
                </a:solidFill>
              </a:rPr>
              <a:t>Option B : </a:t>
            </a:r>
            <a:r>
              <a:rPr lang="fr-FR" sz="1600" b="1" dirty="0" err="1"/>
              <a:t>wait</a:t>
            </a:r>
            <a:r>
              <a:rPr lang="fr-FR" sz="1600" b="1" dirty="0"/>
              <a:t> for the central update </a:t>
            </a:r>
            <a:r>
              <a:rPr lang="fr-FR" sz="1600" dirty="0"/>
              <a:t>(conversion to </a:t>
            </a:r>
            <a:r>
              <a:rPr lang="fr-FR" sz="1600" dirty="0" err="1"/>
              <a:t>Articulate</a:t>
            </a:r>
            <a:r>
              <a:rPr lang="fr-FR" sz="1600" dirty="0"/>
              <a:t> Storyline)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FF"/>
                </a:solidFill>
              </a:rPr>
              <a:t>Option C : </a:t>
            </a:r>
            <a:r>
              <a:rPr lang="fr-FR" sz="1600" b="1" dirty="0" err="1"/>
              <a:t>make</a:t>
            </a:r>
            <a:r>
              <a:rPr lang="fr-FR" sz="1600" b="1" dirty="0"/>
              <a:t> the conversion to </a:t>
            </a:r>
            <a:r>
              <a:rPr lang="fr-FR" sz="1600" b="1" dirty="0" err="1"/>
              <a:t>Articulate</a:t>
            </a:r>
            <a:r>
              <a:rPr lang="fr-FR" sz="1600" b="1" dirty="0"/>
              <a:t> Storyline</a:t>
            </a:r>
            <a:endParaRPr lang="en-US" sz="1600" b="1" dirty="0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DA863089-D5F7-4A79-855E-BBFD9E05C99F}"/>
              </a:ext>
            </a:extLst>
          </p:cNvPr>
          <p:cNvSpPr/>
          <p:nvPr/>
        </p:nvSpPr>
        <p:spPr>
          <a:xfrm>
            <a:off x="5505061" y="3875411"/>
            <a:ext cx="6101933" cy="2704601"/>
          </a:xfrm>
          <a:prstGeom prst="roundRect">
            <a:avLst>
              <a:gd name="adj" fmla="val 770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600" b="1" dirty="0"/>
              <a:t>Conversion </a:t>
            </a:r>
            <a:r>
              <a:rPr lang="fr-FR" sz="1600" b="1" dirty="0" err="1"/>
              <a:t>from</a:t>
            </a:r>
            <a:r>
              <a:rPr lang="fr-FR" sz="1600" b="1" dirty="0"/>
              <a:t> </a:t>
            </a:r>
            <a:r>
              <a:rPr lang="fr-FR" sz="1600" b="1" dirty="0" err="1"/>
              <a:t>Elucidat</a:t>
            </a:r>
            <a:r>
              <a:rPr lang="fr-FR" sz="1600" b="1" dirty="0"/>
              <a:t> to </a:t>
            </a:r>
            <a:r>
              <a:rPr lang="fr-FR" sz="1600" b="1" dirty="0" err="1"/>
              <a:t>Articulate</a:t>
            </a:r>
            <a:r>
              <a:rPr lang="fr-FR" sz="1600" b="1" dirty="0"/>
              <a:t> Storyline </a:t>
            </a:r>
            <a:r>
              <a:rPr lang="fr-FR" sz="1600" b="1" dirty="0" err="1"/>
              <a:t>after</a:t>
            </a:r>
            <a:r>
              <a:rPr lang="fr-FR" sz="1600" b="1" dirty="0"/>
              <a:t> 2022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No </a:t>
            </a:r>
            <a:r>
              <a:rPr lang="fr-FR" sz="1600" dirty="0" err="1"/>
              <a:t>automatic</a:t>
            </a:r>
            <a:r>
              <a:rPr lang="fr-FR" sz="1600" dirty="0"/>
              <a:t>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requires retrieving all the elements separately (text, pictures, videos…) from the </a:t>
            </a:r>
            <a:r>
              <a:rPr lang="en-US" sz="1600" dirty="0" err="1"/>
              <a:t>Scorm</a:t>
            </a:r>
            <a:r>
              <a:rPr lang="en-US" sz="1600" dirty="0"/>
              <a:t> package and rebuild the course in Articulate Storyline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will remain possible to see the initial </a:t>
            </a:r>
            <a:r>
              <a:rPr lang="en-US" sz="1600" dirty="0" err="1"/>
              <a:t>Elucidat</a:t>
            </a:r>
            <a:r>
              <a:rPr lang="en-US" sz="1600" dirty="0"/>
              <a:t> course using the LMS or the SCORM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E4D9DB1-838B-4C4A-B779-DC9C2889439D}"/>
              </a:ext>
            </a:extLst>
          </p:cNvPr>
          <p:cNvGrpSpPr/>
          <p:nvPr/>
        </p:nvGrpSpPr>
        <p:grpSpPr>
          <a:xfrm>
            <a:off x="7730048" y="1613544"/>
            <a:ext cx="2046728" cy="1841781"/>
            <a:chOff x="7730048" y="1613544"/>
            <a:chExt cx="2046728" cy="1841781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0F09FD4A-D9AA-49C8-9C71-4FC29D3041B1}"/>
                </a:ext>
              </a:extLst>
            </p:cNvPr>
            <p:cNvGrpSpPr/>
            <p:nvPr/>
          </p:nvGrpSpPr>
          <p:grpSpPr>
            <a:xfrm>
              <a:off x="7730048" y="1613544"/>
              <a:ext cx="2046728" cy="1841781"/>
              <a:chOff x="7730048" y="1760301"/>
              <a:chExt cx="2046728" cy="1841781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2312D0AC-1D3C-4006-B728-5A781F280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02977" y="1847613"/>
                <a:ext cx="959554" cy="483133"/>
              </a:xfrm>
              <a:prstGeom prst="rect">
                <a:avLst/>
              </a:prstGeom>
            </p:spPr>
          </p:pic>
          <p:cxnSp>
            <p:nvCxnSpPr>
              <p:cNvPr id="36" name="Connecteur : en arc 35">
                <a:extLst>
                  <a:ext uri="{FF2B5EF4-FFF2-40B4-BE49-F238E27FC236}">
                    <a16:creationId xmlns:a16="http://schemas.microsoft.com/office/drawing/2014/main" id="{7851403F-85DE-4BFE-94F4-5A795F8F15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3350" y="2205002"/>
                <a:ext cx="366538" cy="317188"/>
              </a:xfrm>
              <a:prstGeom prst="curvedConnector3">
                <a:avLst>
                  <a:gd name="adj1" fmla="val 74687"/>
                </a:avLst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DF5D7FB6-5329-4441-8FAF-7AAE5F57A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7649" y="2517844"/>
                <a:ext cx="503213" cy="508683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F90FA5-2975-4856-8E6C-5972657C97CF}"/>
                  </a:ext>
                </a:extLst>
              </p:cNvPr>
              <p:cNvSpPr/>
              <p:nvPr/>
            </p:nvSpPr>
            <p:spPr>
              <a:xfrm>
                <a:off x="7730048" y="1760301"/>
                <a:ext cx="2046728" cy="184178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fr-FR" b="1" dirty="0" err="1">
                    <a:solidFill>
                      <a:srgbClr val="FFC000"/>
                    </a:solidFill>
                  </a:rPr>
                  <a:t>Complicated</a:t>
                </a:r>
                <a:r>
                  <a:rPr lang="fr-FR" b="1" dirty="0">
                    <a:solidFill>
                      <a:srgbClr val="FFC000"/>
                    </a:solidFill>
                  </a:rPr>
                  <a:t> !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13F29029-EA7B-4CF8-986D-27A92CE2F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502" y="2208054"/>
              <a:ext cx="947943" cy="834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D5FD4AA0-04D7-4092-92CC-1D04375D8FE2}"/>
              </a:ext>
            </a:extLst>
          </p:cNvPr>
          <p:cNvGrpSpPr/>
          <p:nvPr/>
        </p:nvGrpSpPr>
        <p:grpSpPr>
          <a:xfrm>
            <a:off x="2518623" y="1631637"/>
            <a:ext cx="2894421" cy="1716831"/>
            <a:chOff x="2518623" y="1631637"/>
            <a:chExt cx="2894421" cy="1716831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2AB7B8FA-676D-4C44-8596-2BB316237989}"/>
                </a:ext>
              </a:extLst>
            </p:cNvPr>
            <p:cNvGrpSpPr/>
            <p:nvPr/>
          </p:nvGrpSpPr>
          <p:grpSpPr>
            <a:xfrm>
              <a:off x="2518623" y="1631637"/>
              <a:ext cx="2894421" cy="1240513"/>
              <a:chOff x="2518623" y="1778394"/>
              <a:chExt cx="2894421" cy="1240513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AC8DDAD5-A7BF-450C-99CB-DC9402500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8623" y="1831734"/>
                <a:ext cx="959554" cy="483133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DB063660-0F71-4092-AE46-E0522C81C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6618" y="1778394"/>
                <a:ext cx="503213" cy="508683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FC7389DA-C1A9-4574-BD34-C8C167072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24202" y="2510224"/>
                <a:ext cx="959554" cy="483133"/>
              </a:xfrm>
              <a:prstGeom prst="rect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B6D594FE-C917-413A-8022-662C2BC12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9831" y="2510224"/>
                <a:ext cx="503213" cy="508683"/>
              </a:xfrm>
              <a:prstGeom prst="rect">
                <a:avLst/>
              </a:prstGeom>
            </p:spPr>
          </p:pic>
          <p:cxnSp>
            <p:nvCxnSpPr>
              <p:cNvPr id="20" name="Connecteur : en arc 19">
                <a:extLst>
                  <a:ext uri="{FF2B5EF4-FFF2-40B4-BE49-F238E27FC236}">
                    <a16:creationId xmlns:a16="http://schemas.microsoft.com/office/drawing/2014/main" id="{E7EC49F8-5F5F-4015-866B-996787D45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0710" y="2193036"/>
                <a:ext cx="366538" cy="317188"/>
              </a:xfrm>
              <a:prstGeom prst="curvedConnector3">
                <a:avLst>
                  <a:gd name="adj1" fmla="val 74687"/>
                </a:avLst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 : en arc 29">
                <a:extLst>
                  <a:ext uri="{FF2B5EF4-FFF2-40B4-BE49-F238E27FC236}">
                    <a16:creationId xmlns:a16="http://schemas.microsoft.com/office/drawing/2014/main" id="{DC8FEE72-909B-4CA5-A64D-92C107CE6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6340" y="2181976"/>
                <a:ext cx="366538" cy="317188"/>
              </a:xfrm>
              <a:prstGeom prst="curvedConnector3">
                <a:avLst>
                  <a:gd name="adj1" fmla="val 74687"/>
                </a:avLst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7D80EE3B-533A-4050-8CFA-466345AEB084}"/>
                </a:ext>
              </a:extLst>
            </p:cNvPr>
            <p:cNvSpPr txBox="1"/>
            <p:nvPr/>
          </p:nvSpPr>
          <p:spPr>
            <a:xfrm>
              <a:off x="3172177" y="2963220"/>
              <a:ext cx="558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OK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BCE7A3A-DAA5-4140-B52D-2E196E3C07A2}"/>
                </a:ext>
              </a:extLst>
            </p:cNvPr>
            <p:cNvSpPr txBox="1"/>
            <p:nvPr/>
          </p:nvSpPr>
          <p:spPr>
            <a:xfrm>
              <a:off x="4695057" y="2979136"/>
              <a:ext cx="558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OK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6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WBT localization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44847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 err="1">
                <a:solidFill>
                  <a:srgbClr val="FFFF00"/>
                </a:solidFill>
              </a:rPr>
              <a:t>Process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 err="1">
                <a:solidFill>
                  <a:srgbClr val="FFFF00"/>
                </a:solidFill>
              </a:rPr>
              <a:t>overview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/>
              <a:t>: FROM CENTRAL TO COUNTRY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 dirty="0"/>
              <a:t>Feb 2022</a:t>
            </a:r>
            <a:endParaRPr lang="en-US" b="0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CSMO/TRNG/TECT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8772" y="936829"/>
            <a:ext cx="4697084" cy="5504200"/>
          </a:xfrm>
          <a:prstGeom prst="roundRect">
            <a:avLst>
              <a:gd name="adj" fmla="val 30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600" b="1" dirty="0"/>
              <a:t>Master course </a:t>
            </a:r>
            <a:r>
              <a:rPr lang="fr-FR" sz="1600" b="1" dirty="0" err="1"/>
              <a:t>development</a:t>
            </a:r>
            <a:endParaRPr lang="fr-FR" sz="16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501990" y="926640"/>
            <a:ext cx="4043902" cy="5504200"/>
          </a:xfrm>
          <a:prstGeom prst="roundRect">
            <a:avLst>
              <a:gd name="adj" fmla="val 306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600" b="1" dirty="0"/>
              <a:t>Course </a:t>
            </a:r>
            <a:r>
              <a:rPr lang="fr-FR" sz="1600" b="1" dirty="0" err="1"/>
              <a:t>localization</a:t>
            </a:r>
            <a:endParaRPr lang="fr-FR" sz="16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603570" y="926639"/>
            <a:ext cx="1559288" cy="5504200"/>
          </a:xfrm>
          <a:prstGeom prst="roundRect">
            <a:avLst>
              <a:gd name="adj" fmla="val 306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600" b="1" dirty="0"/>
              <a:t>Roll-out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798695" y="926638"/>
            <a:ext cx="1663443" cy="5504200"/>
          </a:xfrm>
          <a:prstGeom prst="roundRect">
            <a:avLst>
              <a:gd name="adj" fmla="val 36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600" b="1" dirty="0"/>
              <a:t>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7498" y="2228809"/>
            <a:ext cx="406400" cy="341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A249"/>
                </a:solidFill>
              </a:rPr>
              <a:t>OK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070452" y="3465195"/>
            <a:ext cx="1616628" cy="3157413"/>
            <a:chOff x="3154527" y="3550920"/>
            <a:chExt cx="1393815" cy="3157413"/>
          </a:xfrm>
        </p:grpSpPr>
        <p:sp>
          <p:nvSpPr>
            <p:cNvPr id="24" name="Organigramme : Disque magnétique 23"/>
            <p:cNvSpPr/>
            <p:nvPr/>
          </p:nvSpPr>
          <p:spPr>
            <a:xfrm>
              <a:off x="3265653" y="4041058"/>
              <a:ext cx="1282688" cy="2446011"/>
            </a:xfrm>
            <a:prstGeom prst="flowChartMagneticDisk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252858" y="4215343"/>
              <a:ext cx="129548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Store in the DAMS</a:t>
              </a:r>
            </a:p>
            <a:p>
              <a:pPr algn="ctr"/>
              <a:r>
                <a:rPr lang="fr-FR" sz="1100" b="1" dirty="0">
                  <a:solidFill>
                    <a:srgbClr val="FFFF00"/>
                  </a:solidFill>
                </a:rPr>
                <a:t>(PM)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chemeClr val="bg1"/>
                  </a:solidFill>
                </a:rPr>
                <a:t>Storyboard</a:t>
              </a:r>
              <a:r>
                <a:rPr lang="fr-FR" sz="1100" dirty="0">
                  <a:solidFill>
                    <a:schemeClr val="bg1"/>
                  </a:solidFill>
                </a:rPr>
                <a:t> (PPT)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chemeClr val="bg1"/>
                  </a:solidFill>
                </a:rPr>
                <a:t>Storyline</a:t>
              </a:r>
              <a:r>
                <a:rPr lang="fr-FR" sz="1100" dirty="0">
                  <a:solidFill>
                    <a:schemeClr val="bg1"/>
                  </a:solidFill>
                </a:rPr>
                <a:t> source files (.story </a:t>
              </a:r>
              <a:r>
                <a:rPr lang="fr-FR" sz="1100" dirty="0" err="1">
                  <a:solidFill>
                    <a:schemeClr val="bg1"/>
                  </a:solidFill>
                </a:rPr>
                <a:t>zipped</a:t>
              </a:r>
              <a:r>
                <a:rPr lang="fr-FR" sz="1100" dirty="0">
                  <a:solidFill>
                    <a:schemeClr val="bg1"/>
                  </a:solidFill>
                </a:rPr>
                <a:t>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chemeClr val="bg1"/>
                  </a:solidFill>
                </a:rPr>
                <a:t>Video</a:t>
              </a:r>
              <a:r>
                <a:rPr lang="fr-FR" sz="1100" dirty="0">
                  <a:solidFill>
                    <a:schemeClr val="bg1"/>
                  </a:solidFill>
                </a:rPr>
                <a:t>, SRT files, </a:t>
              </a:r>
              <a:r>
                <a:rPr lang="fr-FR" sz="1100" dirty="0" err="1">
                  <a:solidFill>
                    <a:schemeClr val="bg1"/>
                  </a:solidFill>
                </a:rPr>
                <a:t>resources</a:t>
              </a:r>
              <a:r>
                <a:rPr lang="fr-FR" sz="1100" dirty="0">
                  <a:solidFill>
                    <a:schemeClr val="bg1"/>
                  </a:solidFill>
                </a:rPr>
                <a:t>…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chemeClr val="bg1"/>
                  </a:solidFill>
                </a:rPr>
                <a:t>Scorm</a:t>
              </a:r>
              <a:r>
                <a:rPr lang="fr-FR" sz="1100" dirty="0">
                  <a:solidFill>
                    <a:schemeClr val="bg1"/>
                  </a:solidFill>
                </a:rPr>
                <a:t> package (zip)</a:t>
              </a:r>
            </a:p>
            <a:p>
              <a:endParaRPr lang="fr-FR" sz="800" dirty="0">
                <a:solidFill>
                  <a:srgbClr val="FFFF00"/>
                </a:solidFill>
              </a:endParaRPr>
            </a:p>
            <a:p>
              <a:r>
                <a:rPr lang="fr-FR" sz="1100" dirty="0">
                  <a:solidFill>
                    <a:srgbClr val="FFFF00"/>
                  </a:solidFill>
                </a:rPr>
                <a:t>All files </a:t>
              </a:r>
              <a:r>
                <a:rPr lang="fr-FR" sz="1100" dirty="0" err="1">
                  <a:solidFill>
                    <a:srgbClr val="FFFF00"/>
                  </a:solidFill>
                </a:rPr>
                <a:t>provided</a:t>
              </a:r>
              <a:r>
                <a:rPr lang="fr-FR" sz="1100" dirty="0">
                  <a:solidFill>
                    <a:srgbClr val="FFFF00"/>
                  </a:solidFill>
                </a:rPr>
                <a:t> by Central Agency</a:t>
              </a:r>
            </a:p>
            <a:p>
              <a:endParaRPr lang="fr-FR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54527" y="3550920"/>
              <a:ext cx="1393815" cy="457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/>
                <a:t>Master course </a:t>
              </a:r>
              <a:r>
                <a:rPr lang="fr-FR" sz="900" b="1" u="sng" dirty="0" err="1"/>
                <a:t>preview</a:t>
              </a:r>
              <a:r>
                <a:rPr lang="fr-FR" sz="900" b="1" u="sng" dirty="0"/>
                <a:t> </a:t>
              </a:r>
              <a:r>
                <a:rPr lang="fr-FR" sz="900" b="1" u="sng" dirty="0" err="1"/>
                <a:t>link</a:t>
              </a:r>
              <a:endParaRPr lang="fr-FR" sz="900" b="1" u="sng" dirty="0"/>
            </a:p>
            <a:p>
              <a:pPr algn="ctr"/>
              <a:r>
                <a:rPr lang="fr-FR" sz="900" dirty="0"/>
                <a:t>(one per </a:t>
              </a:r>
              <a:r>
                <a:rPr lang="fr-FR" sz="900" dirty="0" err="1"/>
                <a:t>language</a:t>
              </a:r>
              <a:r>
                <a:rPr lang="fr-FR" sz="900" dirty="0"/>
                <a:t>)</a:t>
              </a:r>
            </a:p>
            <a:p>
              <a:pPr algn="ctr"/>
              <a:r>
                <a:rPr lang="fr-FR" sz="900" dirty="0" err="1">
                  <a:solidFill>
                    <a:srgbClr val="FFFF00"/>
                  </a:solidFill>
                </a:rPr>
                <a:t>Provided</a:t>
              </a:r>
              <a:r>
                <a:rPr lang="fr-FR" sz="900" dirty="0">
                  <a:solidFill>
                    <a:srgbClr val="FFFF00"/>
                  </a:solidFill>
                </a:rPr>
                <a:t> by Central Agency</a:t>
              </a:r>
            </a:p>
          </p:txBody>
        </p:sp>
      </p:grpSp>
      <p:sp>
        <p:nvSpPr>
          <p:cNvPr id="27" name="Carré corné 26"/>
          <p:cNvSpPr/>
          <p:nvPr/>
        </p:nvSpPr>
        <p:spPr>
          <a:xfrm>
            <a:off x="4941885" y="2529164"/>
            <a:ext cx="1476375" cy="2033311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/>
              <a:t>Mail to countries</a:t>
            </a:r>
          </a:p>
          <a:p>
            <a:r>
              <a:rPr lang="fr-FR" sz="1200" b="1" dirty="0">
                <a:solidFill>
                  <a:srgbClr val="FFFF00"/>
                </a:solidFill>
              </a:rPr>
              <a:t>(Central PM)</a:t>
            </a:r>
          </a:p>
          <a:p>
            <a:r>
              <a:rPr lang="fr-FR" sz="1200" b="1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Master course </a:t>
            </a:r>
            <a:r>
              <a:rPr lang="fr-FR" sz="1200" dirty="0" err="1"/>
              <a:t>preview</a:t>
            </a:r>
            <a:r>
              <a:rPr lang="fr-FR" sz="1200" dirty="0"/>
              <a:t> </a:t>
            </a:r>
            <a:r>
              <a:rPr lang="fr-FR" sz="1200" dirty="0" err="1"/>
              <a:t>link</a:t>
            </a:r>
            <a:r>
              <a:rPr lang="fr-FR" sz="1200" dirty="0"/>
              <a:t> (one per </a:t>
            </a:r>
            <a:r>
              <a:rPr lang="fr-FR" sz="1200" dirty="0" err="1"/>
              <a:t>language</a:t>
            </a:r>
            <a:r>
              <a:rPr lang="fr-FR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link</a:t>
            </a:r>
            <a:r>
              <a:rPr lang="fr-FR" sz="1200" dirty="0"/>
              <a:t> to all DAMS Zip package (one per </a:t>
            </a:r>
            <a:r>
              <a:rPr lang="fr-FR" sz="1200" dirty="0" err="1"/>
              <a:t>language</a:t>
            </a:r>
            <a:r>
              <a:rPr lang="fr-FR" sz="1200" dirty="0"/>
              <a:t>)</a:t>
            </a:r>
          </a:p>
        </p:txBody>
      </p:sp>
      <p:sp>
        <p:nvSpPr>
          <p:cNvPr id="28" name="Pentagone 27"/>
          <p:cNvSpPr/>
          <p:nvPr/>
        </p:nvSpPr>
        <p:spPr>
          <a:xfrm>
            <a:off x="6583401" y="3324859"/>
            <a:ext cx="1438764" cy="1072925"/>
          </a:xfrm>
          <a:prstGeom prst="homePlate">
            <a:avLst>
              <a:gd name="adj" fmla="val 110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dirty="0" err="1"/>
              <a:t>Localize</a:t>
            </a:r>
            <a:r>
              <a:rPr lang="fr-FR" sz="1600" dirty="0"/>
              <a:t> the course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Articulate</a:t>
            </a:r>
            <a:r>
              <a:rPr lang="fr-FR" sz="1200" dirty="0"/>
              <a:t> </a:t>
            </a:r>
            <a:r>
              <a:rPr lang="fr-FR" sz="1200" dirty="0" err="1"/>
              <a:t>Storyline</a:t>
            </a:r>
            <a:endParaRPr lang="fr-FR" sz="1200" dirty="0"/>
          </a:p>
          <a:p>
            <a:pPr algn="ctr"/>
            <a:r>
              <a:rPr lang="fr-FR" sz="1000" b="1" dirty="0">
                <a:solidFill>
                  <a:srgbClr val="FFFF00"/>
                </a:solidFill>
              </a:rPr>
              <a:t>(local PM + local Agency)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7825142" y="1792236"/>
            <a:ext cx="1200955" cy="1532624"/>
            <a:chOff x="7994477" y="1877961"/>
            <a:chExt cx="1200955" cy="1532624"/>
          </a:xfrm>
        </p:grpSpPr>
        <p:sp>
          <p:nvSpPr>
            <p:cNvPr id="29" name="Pentagone 28"/>
            <p:cNvSpPr/>
            <p:nvPr/>
          </p:nvSpPr>
          <p:spPr>
            <a:xfrm>
              <a:off x="8076708" y="1877961"/>
              <a:ext cx="1118724" cy="1037841"/>
            </a:xfrm>
            <a:prstGeom prst="homePlate">
              <a:avLst>
                <a:gd name="adj" fmla="val 13059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/>
                <a:t>Quality</a:t>
              </a:r>
              <a:r>
                <a:rPr lang="fr-FR" sz="1600" dirty="0"/>
                <a:t> Check</a:t>
              </a:r>
            </a:p>
            <a:p>
              <a:pPr algn="ctr"/>
              <a:r>
                <a:rPr lang="fr-FR" sz="1200" dirty="0"/>
                <a:t>In pilot-LMS</a:t>
              </a:r>
            </a:p>
            <a:p>
              <a:pPr algn="ctr"/>
              <a:r>
                <a:rPr lang="fr-FR" sz="1000" dirty="0">
                  <a:solidFill>
                    <a:srgbClr val="FFFF00"/>
                  </a:solidFill>
                </a:rPr>
                <a:t>(local Agency)</a:t>
              </a:r>
              <a:endParaRPr lang="fr-FR" sz="900" dirty="0">
                <a:solidFill>
                  <a:srgbClr val="FFFF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86261" y="3112858"/>
              <a:ext cx="837327" cy="27955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err="1"/>
                <a:t>Localized</a:t>
              </a:r>
              <a:r>
                <a:rPr lang="fr-FR" sz="700" dirty="0"/>
                <a:t> course </a:t>
              </a:r>
              <a:r>
                <a:rPr lang="fr-FR" sz="800" b="1" dirty="0" err="1"/>
                <a:t>Scorm</a:t>
              </a:r>
              <a:r>
                <a:rPr lang="fr-FR" sz="800" b="1" dirty="0"/>
                <a:t> </a:t>
              </a:r>
              <a:r>
                <a:rPr lang="fr-FR" sz="800" dirty="0"/>
                <a:t>package</a:t>
              </a:r>
            </a:p>
          </p:txBody>
        </p:sp>
        <p:sp>
          <p:nvSpPr>
            <p:cNvPr id="31" name="Flèche vers le haut 30"/>
            <p:cNvSpPr/>
            <p:nvPr/>
          </p:nvSpPr>
          <p:spPr>
            <a:xfrm>
              <a:off x="7994477" y="2915802"/>
              <a:ext cx="345440" cy="494783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9330092" y="1792236"/>
            <a:ext cx="1200955" cy="1542149"/>
            <a:chOff x="9499427" y="1877961"/>
            <a:chExt cx="1200955" cy="1542149"/>
          </a:xfrm>
        </p:grpSpPr>
        <p:sp>
          <p:nvSpPr>
            <p:cNvPr id="37" name="Pentagone 36"/>
            <p:cNvSpPr/>
            <p:nvPr/>
          </p:nvSpPr>
          <p:spPr>
            <a:xfrm>
              <a:off x="9581658" y="1877961"/>
              <a:ext cx="1118724" cy="1047366"/>
            </a:xfrm>
            <a:prstGeom prst="homePlate">
              <a:avLst>
                <a:gd name="adj" fmla="val 8646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/>
                <a:t>upload</a:t>
              </a:r>
              <a:endParaRPr lang="fr-FR" sz="1600" dirty="0"/>
            </a:p>
            <a:p>
              <a:pPr algn="ctr"/>
              <a:r>
                <a:rPr lang="fr-FR" sz="1200" dirty="0"/>
                <a:t>In production LMS</a:t>
              </a:r>
            </a:p>
            <a:p>
              <a:pPr algn="ctr"/>
              <a:r>
                <a:rPr lang="fr-FR" sz="1000" dirty="0">
                  <a:solidFill>
                    <a:srgbClr val="FFFF00"/>
                  </a:solidFill>
                </a:rPr>
                <a:t>(LBC / LMS support)</a:t>
              </a:r>
              <a:endParaRPr lang="fr-FR" sz="900" dirty="0">
                <a:solidFill>
                  <a:srgbClr val="FFFF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791211" y="3122383"/>
              <a:ext cx="548177" cy="27955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err="1"/>
                <a:t>Scorm</a:t>
              </a:r>
              <a:r>
                <a:rPr lang="fr-FR" sz="800" b="1" dirty="0"/>
                <a:t> </a:t>
              </a:r>
              <a:r>
                <a:rPr lang="fr-FR" sz="800" dirty="0"/>
                <a:t>package</a:t>
              </a:r>
            </a:p>
          </p:txBody>
        </p:sp>
        <p:sp>
          <p:nvSpPr>
            <p:cNvPr id="39" name="Flèche vers le haut 38"/>
            <p:cNvSpPr/>
            <p:nvPr/>
          </p:nvSpPr>
          <p:spPr>
            <a:xfrm>
              <a:off x="9499427" y="2925327"/>
              <a:ext cx="345440" cy="494783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9005923" y="2295484"/>
            <a:ext cx="1554808" cy="3967921"/>
            <a:chOff x="9175258" y="2381209"/>
            <a:chExt cx="1554808" cy="3967921"/>
          </a:xfrm>
        </p:grpSpPr>
        <p:sp>
          <p:nvSpPr>
            <p:cNvPr id="35" name="Organigramme : Disque magnétique 34"/>
            <p:cNvSpPr/>
            <p:nvPr/>
          </p:nvSpPr>
          <p:spPr>
            <a:xfrm>
              <a:off x="9391993" y="3805403"/>
              <a:ext cx="1338073" cy="2543727"/>
            </a:xfrm>
            <a:prstGeom prst="flowChartMagneticDisk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9455674" y="3928056"/>
              <a:ext cx="1235064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Store in the DAMS</a:t>
              </a:r>
            </a:p>
            <a:p>
              <a:pPr algn="ctr"/>
              <a:r>
                <a:rPr lang="fr-FR" sz="1000" b="1" dirty="0">
                  <a:solidFill>
                    <a:srgbClr val="FFFF00"/>
                  </a:solidFill>
                </a:rPr>
                <a:t>(local DAMS admin)</a:t>
              </a:r>
            </a:p>
            <a:p>
              <a:endParaRPr lang="fr-FR" sz="1100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chemeClr val="bg1"/>
                  </a:solidFill>
                </a:rPr>
                <a:t>Storyline</a:t>
              </a:r>
              <a:r>
                <a:rPr lang="fr-FR" sz="1100" dirty="0">
                  <a:solidFill>
                    <a:schemeClr val="bg1"/>
                  </a:solidFill>
                </a:rPr>
                <a:t> source files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chemeClr val="bg1"/>
                  </a:solidFill>
                </a:rPr>
                <a:t>Video</a:t>
              </a:r>
              <a:r>
                <a:rPr lang="fr-FR" sz="1100" dirty="0">
                  <a:solidFill>
                    <a:schemeClr val="bg1"/>
                  </a:solidFill>
                </a:rPr>
                <a:t>, </a:t>
              </a:r>
              <a:r>
                <a:rPr lang="fr-FR" sz="1100" dirty="0" err="1">
                  <a:solidFill>
                    <a:schemeClr val="bg1"/>
                  </a:solidFill>
                </a:rPr>
                <a:t>resources</a:t>
              </a:r>
              <a:r>
                <a:rPr lang="fr-FR" sz="1100" dirty="0">
                  <a:solidFill>
                    <a:schemeClr val="bg1"/>
                  </a:solidFill>
                </a:rPr>
                <a:t>…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FR" sz="1100" dirty="0" err="1">
                  <a:solidFill>
                    <a:schemeClr val="bg1"/>
                  </a:solidFill>
                </a:rPr>
                <a:t>Scorm</a:t>
              </a:r>
              <a:r>
                <a:rPr lang="fr-FR" sz="1100" dirty="0">
                  <a:solidFill>
                    <a:schemeClr val="bg1"/>
                  </a:solidFill>
                </a:rPr>
                <a:t> package</a:t>
              </a:r>
            </a:p>
            <a:p>
              <a:endParaRPr lang="fr-FR" sz="1100" dirty="0">
                <a:solidFill>
                  <a:schemeClr val="bg1"/>
                </a:solidFill>
              </a:endParaRPr>
            </a:p>
            <a:p>
              <a:r>
                <a:rPr lang="fr-FR" sz="1100" dirty="0">
                  <a:solidFill>
                    <a:srgbClr val="FFFF00"/>
                  </a:solidFill>
                </a:rPr>
                <a:t>All files </a:t>
              </a:r>
              <a:r>
                <a:rPr lang="fr-FR" sz="1100" dirty="0" err="1">
                  <a:solidFill>
                    <a:srgbClr val="FFFF00"/>
                  </a:solidFill>
                </a:rPr>
                <a:t>provided</a:t>
              </a:r>
              <a:r>
                <a:rPr lang="fr-FR" sz="1100" dirty="0">
                  <a:solidFill>
                    <a:srgbClr val="FFFF00"/>
                  </a:solidFill>
                </a:rPr>
                <a:t> by local Agency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175258" y="2381209"/>
              <a:ext cx="406400" cy="3414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rgbClr val="00A249"/>
                  </a:solidFill>
                </a:rPr>
                <a:t>OK</a:t>
              </a:r>
            </a:p>
          </p:txBody>
        </p:sp>
      </p:grpSp>
      <p:sp>
        <p:nvSpPr>
          <p:cNvPr id="49" name="Pentagone 48"/>
          <p:cNvSpPr/>
          <p:nvPr/>
        </p:nvSpPr>
        <p:spPr>
          <a:xfrm>
            <a:off x="10671373" y="1792236"/>
            <a:ext cx="1325183" cy="1093338"/>
          </a:xfrm>
          <a:prstGeom prst="homePlate">
            <a:avLst>
              <a:gd name="adj" fmla="val 97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Enrollement</a:t>
            </a:r>
            <a:endParaRPr lang="fr-FR" sz="1600" dirty="0"/>
          </a:p>
          <a:p>
            <a:pPr algn="ctr"/>
            <a:r>
              <a:rPr lang="fr-FR" sz="1050" dirty="0">
                <a:solidFill>
                  <a:srgbClr val="FFFF00"/>
                </a:solidFill>
              </a:rPr>
              <a:t>Country LMS admin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409414" y="1672138"/>
            <a:ext cx="1277664" cy="1598337"/>
            <a:chOff x="3270676" y="1757863"/>
            <a:chExt cx="1277664" cy="1598337"/>
          </a:xfrm>
        </p:grpSpPr>
        <p:grpSp>
          <p:nvGrpSpPr>
            <p:cNvPr id="40" name="Groupe 39"/>
            <p:cNvGrpSpPr/>
            <p:nvPr/>
          </p:nvGrpSpPr>
          <p:grpSpPr>
            <a:xfrm>
              <a:off x="3270676" y="1757863"/>
              <a:ext cx="1277664" cy="1598337"/>
              <a:chOff x="9499427" y="1821773"/>
              <a:chExt cx="1277664" cy="1598337"/>
            </a:xfrm>
          </p:grpSpPr>
          <p:sp>
            <p:nvSpPr>
              <p:cNvPr id="41" name="Pentagone 40"/>
              <p:cNvSpPr/>
              <p:nvPr/>
            </p:nvSpPr>
            <p:spPr>
              <a:xfrm>
                <a:off x="9512103" y="1821773"/>
                <a:ext cx="1264988" cy="1103554"/>
              </a:xfrm>
              <a:prstGeom prst="homePlate">
                <a:avLst>
                  <a:gd name="adj" fmla="val 9362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fr-FR" sz="1600" dirty="0" err="1"/>
                  <a:t>upload</a:t>
                </a:r>
                <a:endParaRPr lang="fr-FR" sz="1600" dirty="0"/>
              </a:p>
              <a:p>
                <a:pPr algn="ctr"/>
                <a:r>
                  <a:rPr lang="fr-FR" sz="1200" dirty="0"/>
                  <a:t>In production LMS</a:t>
                </a:r>
              </a:p>
              <a:p>
                <a:pPr algn="ctr"/>
                <a:r>
                  <a:rPr lang="fr-FR" sz="900" dirty="0">
                    <a:solidFill>
                      <a:srgbClr val="FFFF00"/>
                    </a:solidFill>
                  </a:rPr>
                  <a:t>(LBC )</a:t>
                </a:r>
                <a:endParaRPr lang="fr-FR" sz="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791211" y="3122383"/>
                <a:ext cx="548177" cy="27955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b="1" dirty="0" err="1"/>
                  <a:t>Scorm</a:t>
                </a:r>
                <a:r>
                  <a:rPr lang="fr-FR" sz="800" b="1" dirty="0"/>
                  <a:t> </a:t>
                </a:r>
                <a:r>
                  <a:rPr lang="fr-FR" sz="800" dirty="0"/>
                  <a:t>package</a:t>
                </a:r>
              </a:p>
            </p:txBody>
          </p:sp>
          <p:sp>
            <p:nvSpPr>
              <p:cNvPr id="50" name="Flèche vers le haut 49"/>
              <p:cNvSpPr/>
              <p:nvPr/>
            </p:nvSpPr>
            <p:spPr>
              <a:xfrm>
                <a:off x="9499427" y="2925327"/>
                <a:ext cx="345440" cy="494783"/>
              </a:xfrm>
              <a:prstGeom prst="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460478" y="2590565"/>
              <a:ext cx="766306" cy="2516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dirty="0" err="1">
                  <a:solidFill>
                    <a:srgbClr val="FF0000"/>
                  </a:solidFill>
                </a:rPr>
                <a:t>Only</a:t>
              </a:r>
              <a:r>
                <a:rPr lang="fr-FR" sz="700" dirty="0">
                  <a:solidFill>
                    <a:srgbClr val="FF0000"/>
                  </a:solidFill>
                </a:rPr>
                <a:t> for </a:t>
              </a:r>
            </a:p>
            <a:p>
              <a:pPr algn="ctr"/>
              <a:r>
                <a:rPr lang="fr-FR" sz="700" dirty="0" err="1">
                  <a:solidFill>
                    <a:srgbClr val="FF0000"/>
                  </a:solidFill>
                </a:rPr>
                <a:t>Learn’in</a:t>
              </a:r>
              <a:r>
                <a:rPr lang="fr-FR" sz="700" dirty="0">
                  <a:solidFill>
                    <a:srgbClr val="FF0000"/>
                  </a:solidFill>
                </a:rPr>
                <a:t> PSA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84666" y="3303202"/>
            <a:ext cx="2077983" cy="1242064"/>
            <a:chOff x="152400" y="3241446"/>
            <a:chExt cx="2077983" cy="1242064"/>
          </a:xfrm>
        </p:grpSpPr>
        <p:grpSp>
          <p:nvGrpSpPr>
            <p:cNvPr id="17" name="Groupe 16"/>
            <p:cNvGrpSpPr/>
            <p:nvPr/>
          </p:nvGrpSpPr>
          <p:grpSpPr>
            <a:xfrm>
              <a:off x="152400" y="3241446"/>
              <a:ext cx="2077983" cy="1242064"/>
              <a:chOff x="152400" y="3241446"/>
              <a:chExt cx="1743075" cy="1242064"/>
            </a:xfrm>
          </p:grpSpPr>
          <p:sp>
            <p:nvSpPr>
              <p:cNvPr id="12" name="Pentagone 11"/>
              <p:cNvSpPr/>
              <p:nvPr/>
            </p:nvSpPr>
            <p:spPr>
              <a:xfrm>
                <a:off x="152400" y="3241446"/>
                <a:ext cx="1743075" cy="1242064"/>
              </a:xfrm>
              <a:prstGeom prst="homePlate">
                <a:avLst>
                  <a:gd name="adj" fmla="val 11039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fr-FR" sz="1600" dirty="0"/>
                  <a:t>Design the course</a:t>
                </a:r>
              </a:p>
              <a:p>
                <a:pPr algn="ctr"/>
                <a:r>
                  <a:rPr lang="fr-FR" sz="1000" b="1" dirty="0">
                    <a:solidFill>
                      <a:srgbClr val="FFFF00"/>
                    </a:solidFill>
                  </a:rPr>
                  <a:t>(PM + Central Agency)</a:t>
                </a:r>
                <a:endParaRPr lang="fr-FR" sz="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" name="Pentagone 6"/>
              <p:cNvSpPr/>
              <p:nvPr/>
            </p:nvSpPr>
            <p:spPr>
              <a:xfrm>
                <a:off x="180152" y="3755923"/>
                <a:ext cx="533091" cy="678425"/>
              </a:xfrm>
              <a:prstGeom prst="homePlate">
                <a:avLst>
                  <a:gd name="adj" fmla="val 986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sz="800" dirty="0" err="1"/>
                  <a:t>Define</a:t>
                </a:r>
                <a:r>
                  <a:rPr lang="fr-FR" sz="800" dirty="0"/>
                  <a:t> the </a:t>
                </a:r>
                <a:r>
                  <a:rPr lang="fr-FR" sz="800" dirty="0" err="1"/>
                  <a:t>Storyboard</a:t>
                </a:r>
                <a:r>
                  <a:rPr lang="fr-FR" sz="800" dirty="0"/>
                  <a:t> </a:t>
                </a:r>
                <a:r>
                  <a:rPr lang="fr-FR" sz="600" dirty="0"/>
                  <a:t>(PPT)</a:t>
                </a:r>
              </a:p>
            </p:txBody>
          </p:sp>
          <p:sp>
            <p:nvSpPr>
              <p:cNvPr id="45" name="Pentagone 44"/>
              <p:cNvSpPr/>
              <p:nvPr/>
            </p:nvSpPr>
            <p:spPr>
              <a:xfrm>
                <a:off x="723120" y="3755923"/>
                <a:ext cx="679236" cy="678425"/>
              </a:xfrm>
              <a:prstGeom prst="homePlate">
                <a:avLst>
                  <a:gd name="adj" fmla="val 1014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err="1"/>
                  <a:t>Develop</a:t>
                </a:r>
                <a:r>
                  <a:rPr lang="fr-FR" sz="800" dirty="0"/>
                  <a:t> the course </a:t>
                </a:r>
              </a:p>
              <a:p>
                <a:pPr algn="ctr"/>
                <a:r>
                  <a:rPr lang="fr-FR" sz="600" dirty="0"/>
                  <a:t>in </a:t>
                </a:r>
                <a:r>
                  <a:rPr lang="fr-FR" sz="600" dirty="0" err="1"/>
                  <a:t>Articulate</a:t>
                </a:r>
                <a:r>
                  <a:rPr lang="fr-FR" sz="600" dirty="0"/>
                  <a:t> </a:t>
                </a:r>
                <a:r>
                  <a:rPr lang="fr-FR" sz="600" dirty="0" err="1"/>
                  <a:t>Storyline</a:t>
                </a:r>
                <a:endParaRPr lang="fr-FR" sz="600" dirty="0"/>
              </a:p>
            </p:txBody>
          </p:sp>
        </p:grpSp>
        <p:sp>
          <p:nvSpPr>
            <p:cNvPr id="51" name="Pentagone 50"/>
            <p:cNvSpPr/>
            <p:nvPr/>
          </p:nvSpPr>
          <p:spPr>
            <a:xfrm>
              <a:off x="1648069" y="3755922"/>
              <a:ext cx="457136" cy="678425"/>
            </a:xfrm>
            <a:prstGeom prst="homePlate">
              <a:avLst>
                <a:gd name="adj" fmla="val 9861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800" dirty="0" err="1"/>
                <a:t>Quality</a:t>
              </a:r>
              <a:endParaRPr lang="fr-FR" sz="800" dirty="0"/>
            </a:p>
            <a:p>
              <a:pPr algn="ctr"/>
              <a:r>
                <a:rPr lang="fr-FR" sz="800" dirty="0"/>
                <a:t>Check</a:t>
              </a:r>
            </a:p>
            <a:p>
              <a:pPr algn="ctr"/>
              <a:r>
                <a:rPr lang="fr-FR" sz="600" dirty="0"/>
                <a:t>In </a:t>
              </a:r>
              <a:r>
                <a:rPr lang="fr-FR" sz="600" dirty="0" err="1"/>
                <a:t>Articulate</a:t>
              </a:r>
              <a:r>
                <a:rPr lang="fr-FR" sz="600" dirty="0"/>
                <a:t> </a:t>
              </a:r>
              <a:r>
                <a:rPr lang="fr-FR" sz="600" dirty="0" err="1"/>
                <a:t>Storyline</a:t>
              </a:r>
              <a:endParaRPr lang="fr-FR" sz="6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489707" y="1672138"/>
            <a:ext cx="1434137" cy="1605097"/>
            <a:chOff x="1489707" y="1757863"/>
            <a:chExt cx="1434137" cy="1605097"/>
          </a:xfrm>
        </p:grpSpPr>
        <p:grpSp>
          <p:nvGrpSpPr>
            <p:cNvPr id="44" name="Groupe 43"/>
            <p:cNvGrpSpPr/>
            <p:nvPr/>
          </p:nvGrpSpPr>
          <p:grpSpPr>
            <a:xfrm>
              <a:off x="1489707" y="1757863"/>
              <a:ext cx="1434137" cy="1605097"/>
              <a:chOff x="1350969" y="1757863"/>
              <a:chExt cx="1434137" cy="1605097"/>
            </a:xfrm>
          </p:grpSpPr>
          <p:sp>
            <p:nvSpPr>
              <p:cNvPr id="13" name="Pentagone 12"/>
              <p:cNvSpPr/>
              <p:nvPr/>
            </p:nvSpPr>
            <p:spPr>
              <a:xfrm>
                <a:off x="1350969" y="1757863"/>
                <a:ext cx="1434137" cy="1110314"/>
              </a:xfrm>
              <a:prstGeom prst="homePlate">
                <a:avLst>
                  <a:gd name="adj" fmla="val 7243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fr-FR" sz="1600" dirty="0" err="1"/>
                  <a:t>Quality</a:t>
                </a:r>
                <a:r>
                  <a:rPr lang="fr-FR" sz="1600" dirty="0"/>
                  <a:t> Check</a:t>
                </a:r>
              </a:p>
              <a:p>
                <a:pPr algn="ctr"/>
                <a:r>
                  <a:rPr lang="fr-FR" sz="1200" dirty="0"/>
                  <a:t>In pilot-LMS</a:t>
                </a:r>
              </a:p>
              <a:p>
                <a:pPr algn="ctr"/>
                <a:r>
                  <a:rPr lang="fr-FR" sz="1000" b="1" dirty="0">
                    <a:solidFill>
                      <a:srgbClr val="FFFF00"/>
                    </a:solidFill>
                  </a:rPr>
                  <a:t>(Central Agency)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90236" y="3065233"/>
                <a:ext cx="548177" cy="27955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b="1" dirty="0" err="1"/>
                  <a:t>Scorm</a:t>
                </a:r>
                <a:r>
                  <a:rPr lang="fr-FR" sz="800" b="1" dirty="0"/>
                  <a:t> </a:t>
                </a:r>
                <a:r>
                  <a:rPr lang="fr-FR" sz="800" dirty="0"/>
                  <a:t>package</a:t>
                </a:r>
              </a:p>
            </p:txBody>
          </p:sp>
          <p:sp>
            <p:nvSpPr>
              <p:cNvPr id="15" name="Flèche vers le haut 14"/>
              <p:cNvSpPr/>
              <p:nvPr/>
            </p:nvSpPr>
            <p:spPr>
              <a:xfrm>
                <a:off x="1698452" y="2868177"/>
                <a:ext cx="345440" cy="494783"/>
              </a:xfrm>
              <a:prstGeom prst="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15428" y="2475215"/>
              <a:ext cx="824069" cy="366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600" dirty="0" err="1"/>
                <a:t>Learn’in</a:t>
              </a:r>
              <a:r>
                <a:rPr lang="fr-FR" sz="600" dirty="0"/>
                <a:t> PSA and/or </a:t>
              </a:r>
              <a:r>
                <a:rPr lang="fr-FR" sz="600" dirty="0" err="1"/>
                <a:t>WebAcademy</a:t>
              </a:r>
              <a:endParaRPr lang="fr-FR" sz="6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491645" y="1300624"/>
            <a:ext cx="1140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No </a:t>
            </a:r>
            <a:r>
              <a:rPr lang="fr-FR" sz="800" dirty="0" err="1">
                <a:solidFill>
                  <a:srgbClr val="FF0000"/>
                </a:solidFill>
              </a:rPr>
              <a:t>upload</a:t>
            </a:r>
            <a:r>
              <a:rPr lang="fr-FR" sz="800" dirty="0">
                <a:solidFill>
                  <a:srgbClr val="FF0000"/>
                </a:solidFill>
              </a:rPr>
              <a:t> in </a:t>
            </a:r>
            <a:r>
              <a:rPr lang="fr-FR" sz="800" dirty="0" err="1">
                <a:solidFill>
                  <a:srgbClr val="FF0000"/>
                </a:solidFill>
              </a:rPr>
              <a:t>prod</a:t>
            </a:r>
            <a:r>
              <a:rPr lang="fr-FR" sz="800" dirty="0">
                <a:solidFill>
                  <a:srgbClr val="FF0000"/>
                </a:solidFill>
              </a:rPr>
              <a:t> LMS for </a:t>
            </a:r>
            <a:r>
              <a:rPr lang="fr-FR" sz="800" dirty="0" err="1">
                <a:solidFill>
                  <a:srgbClr val="FF0000"/>
                </a:solidFill>
              </a:rPr>
              <a:t>WebAcademy</a:t>
            </a:r>
            <a:endParaRPr lang="fr-FR" sz="8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E6BB1E-7706-4054-A8C3-085D7AEF0D87}"/>
              </a:ext>
            </a:extLst>
          </p:cNvPr>
          <p:cNvSpPr/>
          <p:nvPr/>
        </p:nvSpPr>
        <p:spPr>
          <a:xfrm>
            <a:off x="40417" y="967578"/>
            <a:ext cx="4741017" cy="55042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9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AF6AE716-1209-4599-9086-7EB01C99DBE6}" vid="{6B5D268A-7F73-4890-B069-7531EC21141B}"/>
    </a:ext>
  </a:extLst>
</a:theme>
</file>

<file path=ppt/theme/theme2.xml><?xml version="1.0" encoding="utf-8"?>
<a:theme xmlns:a="http://schemas.openxmlformats.org/drawingml/2006/main" name="Stellantis - Chapter blu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AF6AE716-1209-4599-9086-7EB01C99DBE6}" vid="{DC08C376-4686-4684-B245-4472F83D1AD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908098CE8B9F478D7D16290EE6CAB1" ma:contentTypeVersion="2" ma:contentTypeDescription="Creare un nuovo documento." ma:contentTypeScope="" ma:versionID="ddb12301be4ad97450dfcf0b472c0d85">
  <xsd:schema xmlns:xsd="http://www.w3.org/2001/XMLSchema" xmlns:xs="http://www.w3.org/2001/XMLSchema" xmlns:p="http://schemas.microsoft.com/office/2006/metadata/properties" xmlns:ns2="d01d4a0c-cc77-4bdb-bd55-61c31193d020" targetNamespace="http://schemas.microsoft.com/office/2006/metadata/properties" ma:root="true" ma:fieldsID="82f3155b4a9a9d679f5fb141ddcbe41a" ns2:_="">
    <xsd:import namespace="d01d4a0c-cc77-4bdb-bd55-61c31193d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d4a0c-cc77-4bdb-bd55-61c31193d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891816-1CA4-4C06-99DD-C420E08A22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A75CC7-B33E-443C-80E8-754CD5ECD20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d01d4a0c-cc77-4bdb-bd55-61c31193d02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7F1ADE-31FE-4263-87BB-9C8986F83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d4a0c-cc77-4bdb-bd55-61c31193d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13430</TotalTime>
  <Words>3647</Words>
  <Application>Microsoft Office PowerPoint</Application>
  <PresentationFormat>Grand écran</PresentationFormat>
  <Paragraphs>650</Paragraphs>
  <Slides>29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Calibri</vt:lpstr>
      <vt:lpstr>Encode Sans</vt:lpstr>
      <vt:lpstr>Encode Sans ExpandedLight</vt:lpstr>
      <vt:lpstr>Opel Next</vt:lpstr>
      <vt:lpstr>Symbol</vt:lpstr>
      <vt:lpstr>Times New Roman</vt:lpstr>
      <vt:lpstr>Wingdings</vt:lpstr>
      <vt:lpstr>Stellantis</vt:lpstr>
      <vt:lpstr>Stellantis - Chapter blue</vt:lpstr>
      <vt:lpstr>WBT Localization process  &amp; DAMS  Training tools update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WBT localization process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APPENDIX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stephane.michaud@stellantis.com</dc:creator>
  <cp:lastModifiedBy>OLIVIER BASCAULE</cp:lastModifiedBy>
  <cp:revision>1018</cp:revision>
  <dcterms:created xsi:type="dcterms:W3CDTF">2018-06-06T14:01:21Z</dcterms:created>
  <dcterms:modified xsi:type="dcterms:W3CDTF">2022-06-02T10:47:52Z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d53d93-3f4c-4b90-b511-bd6bdbb4fba9_Enabled">
    <vt:lpwstr>true</vt:lpwstr>
  </property>
  <property fmtid="{D5CDD505-2E9C-101B-9397-08002B2CF9AE}" pid="3" name="MSIP_Label_2fd53d93-3f4c-4b90-b511-bd6bdbb4fba9_SetDate">
    <vt:lpwstr>2021-02-22T18:34:10Z</vt:lpwstr>
  </property>
  <property fmtid="{D5CDD505-2E9C-101B-9397-08002B2CF9AE}" pid="4" name="MSIP_Label_2fd53d93-3f4c-4b90-b511-bd6bdbb4fba9_Method">
    <vt:lpwstr>Standard</vt:lpwstr>
  </property>
  <property fmtid="{D5CDD505-2E9C-101B-9397-08002B2CF9AE}" pid="5" name="MSIP_Label_2fd53d93-3f4c-4b90-b511-bd6bdbb4fba9_Name">
    <vt:lpwstr>2fd53d93-3f4c-4b90-b511-bd6bdbb4fba9</vt:lpwstr>
  </property>
  <property fmtid="{D5CDD505-2E9C-101B-9397-08002B2CF9AE}" pid="6" name="MSIP_Label_2fd53d93-3f4c-4b90-b511-bd6bdbb4fba9_SiteId">
    <vt:lpwstr>d852d5cd-724c-4128-8812-ffa5db3f8507</vt:lpwstr>
  </property>
  <property fmtid="{D5CDD505-2E9C-101B-9397-08002B2CF9AE}" pid="7" name="MSIP_Label_2fd53d93-3f4c-4b90-b511-bd6bdbb4fba9_ActionId">
    <vt:lpwstr>3c057643-f58d-4b7e-ac4e-a2e615efc459</vt:lpwstr>
  </property>
  <property fmtid="{D5CDD505-2E9C-101B-9397-08002B2CF9AE}" pid="8" name="MSIP_Label_2fd53d93-3f4c-4b90-b511-bd6bdbb4fba9_ContentBits">
    <vt:lpwstr>0</vt:lpwstr>
  </property>
  <property fmtid="{D5CDD505-2E9C-101B-9397-08002B2CF9AE}" pid="9" name="ContentTypeId">
    <vt:lpwstr>0x0101009C908098CE8B9F478D7D16290EE6CAB1</vt:lpwstr>
  </property>
</Properties>
</file>