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48" r:id="rId5"/>
  </p:sldMasterIdLst>
  <p:notesMasterIdLst>
    <p:notesMasterId r:id="rId56"/>
  </p:notesMasterIdLst>
  <p:sldIdLst>
    <p:sldId id="334" r:id="rId6"/>
    <p:sldId id="433" r:id="rId7"/>
    <p:sldId id="419" r:id="rId8"/>
    <p:sldId id="430" r:id="rId9"/>
    <p:sldId id="429" r:id="rId10"/>
    <p:sldId id="431" r:id="rId11"/>
    <p:sldId id="421" r:id="rId12"/>
    <p:sldId id="412" r:id="rId13"/>
    <p:sldId id="420" r:id="rId14"/>
    <p:sldId id="422" r:id="rId15"/>
    <p:sldId id="406" r:id="rId16"/>
    <p:sldId id="381" r:id="rId17"/>
    <p:sldId id="438" r:id="rId18"/>
    <p:sldId id="392" r:id="rId19"/>
    <p:sldId id="407" r:id="rId20"/>
    <p:sldId id="383" r:id="rId21"/>
    <p:sldId id="384" r:id="rId22"/>
    <p:sldId id="385" r:id="rId23"/>
    <p:sldId id="409" r:id="rId24"/>
    <p:sldId id="423" r:id="rId25"/>
    <p:sldId id="437" r:id="rId26"/>
    <p:sldId id="410" r:id="rId27"/>
    <p:sldId id="355" r:id="rId28"/>
    <p:sldId id="356" r:id="rId29"/>
    <p:sldId id="357" r:id="rId30"/>
    <p:sldId id="382" r:id="rId31"/>
    <p:sldId id="358" r:id="rId32"/>
    <p:sldId id="359" r:id="rId33"/>
    <p:sldId id="378" r:id="rId34"/>
    <p:sldId id="379" r:id="rId35"/>
    <p:sldId id="380" r:id="rId36"/>
    <p:sldId id="361" r:id="rId37"/>
    <p:sldId id="426" r:id="rId38"/>
    <p:sldId id="434" r:id="rId39"/>
    <p:sldId id="435" r:id="rId40"/>
    <p:sldId id="436" r:id="rId41"/>
    <p:sldId id="411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335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ellantis" id="{F3E6774D-2F1E-47D6-ABDC-FE00908ACD1B}">
          <p14:sldIdLst>
            <p14:sldId id="334"/>
            <p14:sldId id="433"/>
            <p14:sldId id="419"/>
            <p14:sldId id="430"/>
            <p14:sldId id="429"/>
            <p14:sldId id="431"/>
            <p14:sldId id="421"/>
            <p14:sldId id="412"/>
            <p14:sldId id="420"/>
            <p14:sldId id="422"/>
            <p14:sldId id="406"/>
            <p14:sldId id="381"/>
            <p14:sldId id="438"/>
            <p14:sldId id="392"/>
            <p14:sldId id="407"/>
            <p14:sldId id="383"/>
            <p14:sldId id="384"/>
            <p14:sldId id="385"/>
            <p14:sldId id="409"/>
            <p14:sldId id="423"/>
            <p14:sldId id="437"/>
            <p14:sldId id="410"/>
            <p14:sldId id="355"/>
            <p14:sldId id="356"/>
            <p14:sldId id="357"/>
            <p14:sldId id="382"/>
            <p14:sldId id="358"/>
            <p14:sldId id="359"/>
            <p14:sldId id="378"/>
            <p14:sldId id="379"/>
            <p14:sldId id="380"/>
            <p14:sldId id="361"/>
            <p14:sldId id="426"/>
            <p14:sldId id="434"/>
            <p14:sldId id="435"/>
            <p14:sldId id="436"/>
            <p14:sldId id="411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34" userDrawn="1">
          <p15:clr>
            <a:srgbClr val="A4A3A4"/>
          </p15:clr>
        </p15:guide>
        <p15:guide id="2" orient="horz" pos="354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 Wu" initials="FW" lastIdx="1" clrIdx="0">
    <p:extLst>
      <p:ext uri="{19B8F6BF-5375-455C-9EA6-DF929625EA0E}">
        <p15:presenceInfo xmlns:p15="http://schemas.microsoft.com/office/powerpoint/2012/main" userId="S-1-5-21-84939160-587430947-355810188-3782" providerId="AD"/>
      </p:ext>
    </p:extLst>
  </p:cmAuthor>
  <p:cmAuthor id="2" name="Hélène Vallenilla" initials="HV" lastIdx="2" clrIdx="1">
    <p:extLst>
      <p:ext uri="{19B8F6BF-5375-455C-9EA6-DF929625EA0E}">
        <p15:presenceInfo xmlns:p15="http://schemas.microsoft.com/office/powerpoint/2012/main" userId="S-1-5-21-84939160-587430947-355810188-117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782"/>
    <a:srgbClr val="243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322" autoAdjust="0"/>
  </p:normalViewPr>
  <p:slideViewPr>
    <p:cSldViewPr snapToGrid="0" showGuides="1">
      <p:cViewPr>
        <p:scale>
          <a:sx n="100" d="100"/>
          <a:sy n="100" d="100"/>
        </p:scale>
        <p:origin x="540" y="-72"/>
      </p:cViewPr>
      <p:guideLst>
        <p:guide orient="horz" pos="1834"/>
        <p:guide orient="horz" pos="3542"/>
        <p:guide pos="3840"/>
      </p:guideLst>
    </p:cSldViewPr>
  </p:slideViewPr>
  <p:outlineViewPr>
    <p:cViewPr>
      <p:scale>
        <a:sx n="75" d="100"/>
        <a:sy n="75" d="100"/>
      </p:scale>
      <p:origin x="0" y="-2894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18" d="100"/>
        <a:sy n="118" d="100"/>
      </p:scale>
      <p:origin x="0" y="-24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5A4CF-A73F-45A9-B0A1-AE5D436C190B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76619B5-FC6E-4524-9997-7DD37EF23665}">
      <dgm:prSet custT="1"/>
      <dgm:spPr>
        <a:xfrm>
          <a:off x="9176278" y="2884652"/>
          <a:ext cx="2183639" cy="1310183"/>
        </a:xfrm>
      </dgm:spPr>
      <dgm:t>
        <a:bodyPr lIns="0" tIns="0" rIns="0" bIns="0" anchor="t"/>
        <a:lstStyle/>
        <a:p>
          <a:pPr algn="ctr"/>
          <a:r>
            <a:rPr lang="en-US" sz="1400" b="1" noProof="0" dirty="0">
              <a:latin typeface="+mn-lt"/>
              <a:cs typeface="Arial" panose="020B0604020202020204" pitchFamily="34" charset="0"/>
            </a:rPr>
            <a:t>LOCAL AGENCY</a:t>
          </a:r>
        </a:p>
        <a:p>
          <a:pPr algn="ctr"/>
          <a:endParaRPr lang="en-US" sz="1000" b="1" noProof="0" dirty="0">
            <a:latin typeface="+mn-lt"/>
            <a:cs typeface="Arial" panose="020B0604020202020204" pitchFamily="34" charset="0"/>
          </a:endParaRPr>
        </a:p>
        <a:p>
          <a:pPr algn="ctr"/>
          <a:r>
            <a:rPr lang="en-US" sz="1400" b="1" noProof="0" dirty="0">
              <a:latin typeface="+mn-lt"/>
              <a:cs typeface="Arial" panose="020B0604020202020204" pitchFamily="34" charset="0"/>
            </a:rPr>
            <a:t>1</a:t>
          </a:r>
        </a:p>
        <a:p>
          <a:pPr algn="l" rtl="0"/>
          <a:r>
            <a:rPr lang="en-US" sz="1100" b="1" noProof="0" dirty="0">
              <a:latin typeface="+mn-lt"/>
              <a:ea typeface="+mn-ea"/>
              <a:cs typeface="+mn-cs"/>
            </a:rPr>
            <a:t>1.1 - </a:t>
          </a:r>
          <a:r>
            <a:rPr lang="en-US" sz="1100" noProof="0" dirty="0">
              <a:latin typeface="+mn-lt"/>
              <a:ea typeface="+mn-ea"/>
              <a:cs typeface="+mn-cs"/>
            </a:rPr>
            <a:t>Download the Articulate Storyline Package from the DAMS central folder of the course with public link provided by Country Training Manager</a:t>
          </a: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/>
          <a:r>
            <a:rPr lang="en-US" sz="1100" b="1" noProof="0" dirty="0">
              <a:latin typeface="+mn-lt"/>
              <a:ea typeface="+mn-ea"/>
              <a:cs typeface="+mn-cs"/>
            </a:rPr>
            <a:t>1.2 - </a:t>
          </a:r>
          <a:r>
            <a:rPr lang="en-US" sz="1100" b="0" noProof="0" dirty="0">
              <a:latin typeface="+mn-lt"/>
              <a:ea typeface="+mn-ea"/>
              <a:cs typeface="+mn-cs"/>
            </a:rPr>
            <a:t>L</a:t>
          </a:r>
          <a:r>
            <a:rPr lang="en-US" sz="1100" noProof="0" dirty="0">
              <a:latin typeface="+mn-lt"/>
              <a:ea typeface="+mn-ea"/>
              <a:cs typeface="+mn-cs"/>
            </a:rPr>
            <a:t>ocalize course with Articulate Storyline desktop.</a:t>
          </a:r>
        </a:p>
        <a:p>
          <a:pPr algn="l"/>
          <a:r>
            <a:rPr lang="en-US" sz="1100" noProof="0" dirty="0">
              <a:latin typeface="+mn-lt"/>
              <a:ea typeface="+mn-ea"/>
              <a:cs typeface="+mn-cs"/>
            </a:rPr>
            <a:t> </a:t>
          </a:r>
        </a:p>
        <a:p>
          <a:pPr algn="l"/>
          <a:r>
            <a:rPr lang="en-US" sz="1100" b="1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1.3 - </a:t>
          </a:r>
          <a:r>
            <a:rPr lang="en-US" sz="110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Provide </a:t>
          </a:r>
          <a:r>
            <a:rPr lang="en-US" sz="1100" noProof="0" dirty="0">
              <a:latin typeface="+mn-lt"/>
              <a:ea typeface="+mn-ea"/>
              <a:cs typeface="+mn-cs"/>
            </a:rPr>
            <a:t>Country Training Manager</a:t>
          </a:r>
          <a:r>
            <a:rPr lang="en-US" sz="110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 with the preview link.</a:t>
          </a:r>
        </a:p>
      </dgm:t>
    </dgm:pt>
    <dgm:pt modelId="{10C26FE9-DB3F-44EC-AAB4-D91CF666D577}" type="parTrans" cxnId="{FD728B3A-8CAC-4948-809C-0336F7425447}">
      <dgm:prSet/>
      <dgm:spPr/>
      <dgm:t>
        <a:bodyPr/>
        <a:lstStyle/>
        <a:p>
          <a:endParaRPr lang="fr-FR" sz="1100"/>
        </a:p>
      </dgm:t>
    </dgm:pt>
    <dgm:pt modelId="{59DDF34D-BEFC-44E8-BB61-B0C2338B83BF}" type="sibTrans" cxnId="{FD728B3A-8CAC-4948-809C-0336F7425447}">
      <dgm:prSet/>
      <dgm:spPr>
        <a:xfrm rot="10800000">
          <a:off x="8521186" y="3268973"/>
          <a:ext cx="462931" cy="541542"/>
        </a:xfrm>
      </dgm:spPr>
      <dgm:t>
        <a:bodyPr/>
        <a:lstStyle/>
        <a:p>
          <a:endParaRPr lang="fr-FR" sz="11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A59F007-99C8-44FC-95A5-BDD7AFA7D3B9}">
      <dgm:prSet custT="1"/>
      <dgm:spPr>
        <a:xfrm>
          <a:off x="6119183" y="2884652"/>
          <a:ext cx="2183639" cy="1310183"/>
        </a:xfrm>
      </dgm:spPr>
      <dgm:t>
        <a:bodyPr lIns="0" tIns="0" rIns="0" bIns="0" anchor="t"/>
        <a:lstStyle/>
        <a:p>
          <a:pPr algn="ctr"/>
          <a:r>
            <a:rPr lang="en-US" sz="1400" b="1" noProof="0" dirty="0">
              <a:latin typeface="+mn-lt"/>
              <a:ea typeface="+mn-ea"/>
              <a:cs typeface="+mn-cs"/>
            </a:rPr>
            <a:t>COUNTRY TRAINING MANAGER</a:t>
          </a:r>
        </a:p>
        <a:p>
          <a:pPr algn="ctr"/>
          <a:r>
            <a:rPr lang="en-US" sz="1400" b="1" noProof="0" dirty="0">
              <a:latin typeface="+mn-lt"/>
              <a:ea typeface="+mn-ea"/>
              <a:cs typeface="+mn-cs"/>
            </a:rPr>
            <a:t>2</a:t>
          </a:r>
        </a:p>
        <a:p>
          <a:pPr algn="l" rtl="0"/>
          <a:r>
            <a:rPr lang="en-US" sz="1100" b="1" noProof="0" dirty="0">
              <a:latin typeface="+mn-lt"/>
              <a:ea typeface="+mn-ea"/>
              <a:cs typeface="+mn-cs"/>
            </a:rPr>
            <a:t>2.1 - </a:t>
          </a:r>
          <a:r>
            <a:rPr lang="en-US" sz="1100" noProof="0" dirty="0">
              <a:latin typeface="+mn-lt"/>
              <a:ea typeface="+mn-ea"/>
              <a:cs typeface="+mn-cs"/>
            </a:rPr>
            <a:t>Request the DAMS country folder creation from the LBC/LMS Support.</a:t>
          </a: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/>
          <a:r>
            <a:rPr lang="en-US" sz="1100" b="1" noProof="0" dirty="0">
              <a:latin typeface="+mn-lt"/>
              <a:ea typeface="+mn-ea"/>
              <a:cs typeface="+mn-cs"/>
            </a:rPr>
            <a:t>2.2 - </a:t>
          </a:r>
          <a:r>
            <a:rPr lang="en-US" sz="1100" noProof="0" dirty="0">
              <a:latin typeface="+mn-lt"/>
              <a:ea typeface="+mn-ea"/>
              <a:cs typeface="+mn-cs"/>
            </a:rPr>
            <a:t>Review of the course, request for modifications (back to 1.2) or validation of the course.</a:t>
          </a: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/>
          <a:r>
            <a:rPr lang="en-US" sz="1100" b="1" noProof="0" dirty="0">
              <a:latin typeface="+mn-lt"/>
              <a:ea typeface="+mn-ea"/>
              <a:cs typeface="+mn-cs"/>
            </a:rPr>
            <a:t>2.3 - </a:t>
          </a:r>
          <a:r>
            <a:rPr lang="en-US" sz="1100" noProof="0" dirty="0">
              <a:latin typeface="+mn-lt"/>
              <a:ea typeface="+mn-ea"/>
              <a:cs typeface="+mn-cs"/>
            </a:rPr>
            <a:t>When the module is signed-off, load the test SCORM file in the DAMS country folder.</a:t>
          </a: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 rtl="0"/>
          <a:r>
            <a:rPr lang="en-US" sz="1100" b="1" noProof="0" dirty="0">
              <a:latin typeface="+mn-lt"/>
              <a:ea typeface="+mn-ea"/>
              <a:cs typeface="+mn-cs"/>
            </a:rPr>
            <a:t>2.4 - </a:t>
          </a:r>
          <a:r>
            <a:rPr lang="en-US" sz="1100" noProof="0" dirty="0">
              <a:latin typeface="+mn-lt"/>
              <a:ea typeface="+mn-ea"/>
              <a:cs typeface="+mn-cs"/>
            </a:rPr>
            <a:t>Request to the LBC/LMS support to publish the module in the Pilot-LMS.</a:t>
          </a:r>
        </a:p>
      </dgm:t>
    </dgm:pt>
    <dgm:pt modelId="{A3979401-2301-46D5-9319-ED1DD330FC39}" type="parTrans" cxnId="{85B7C91A-DE42-448F-9C7B-541B09C55522}">
      <dgm:prSet/>
      <dgm:spPr/>
      <dgm:t>
        <a:bodyPr/>
        <a:lstStyle/>
        <a:p>
          <a:endParaRPr lang="fr-FR" sz="1100"/>
        </a:p>
      </dgm:t>
    </dgm:pt>
    <dgm:pt modelId="{C029E442-6720-4229-8841-2427D9FA30AC}" type="sibTrans" cxnId="{85B7C91A-DE42-448F-9C7B-541B09C55522}">
      <dgm:prSet/>
      <dgm:spPr>
        <a:xfrm rot="10800000">
          <a:off x="5464092" y="3268973"/>
          <a:ext cx="462931" cy="541542"/>
        </a:xfrm>
      </dgm:spPr>
      <dgm:t>
        <a:bodyPr/>
        <a:lstStyle/>
        <a:p>
          <a:endParaRPr lang="fr-FR" sz="11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DC88512-8DFC-45D1-AFF4-DEE5E7E8376F}">
      <dgm:prSet custT="1"/>
      <dgm:spPr>
        <a:xfrm>
          <a:off x="3062089" y="2884652"/>
          <a:ext cx="2183639" cy="1310183"/>
        </a:xfrm>
      </dgm:spPr>
      <dgm:t>
        <a:bodyPr lIns="0" tIns="0" rIns="0" bIns="0" anchor="t"/>
        <a:lstStyle/>
        <a:p>
          <a:pPr algn="ctr" rtl="0"/>
          <a:r>
            <a:rPr lang="en-US" sz="1400" b="1" noProof="0" dirty="0">
              <a:latin typeface="+mn-lt"/>
              <a:ea typeface="+mn-ea"/>
              <a:cs typeface="+mn-cs"/>
            </a:rPr>
            <a:t>LBC/LMS Support</a:t>
          </a:r>
        </a:p>
        <a:p>
          <a:pPr algn="ctr"/>
          <a:endParaRPr lang="en-US" sz="900" b="1" noProof="0" dirty="0">
            <a:latin typeface="+mn-lt"/>
            <a:ea typeface="+mn-ea"/>
            <a:cs typeface="+mn-cs"/>
          </a:endParaRPr>
        </a:p>
        <a:p>
          <a:pPr algn="ctr"/>
          <a:r>
            <a:rPr lang="en-US" sz="1400" b="1" noProof="0" dirty="0">
              <a:latin typeface="+mn-lt"/>
              <a:ea typeface="+mn-ea"/>
              <a:cs typeface="+mn-cs"/>
            </a:rPr>
            <a:t>5</a:t>
          </a:r>
        </a:p>
        <a:p>
          <a:pPr algn="l"/>
          <a:r>
            <a:rPr lang="en-US" sz="1100" b="1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5.1 -</a:t>
          </a:r>
          <a:r>
            <a:rPr lang="en-US" sz="11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 Publish the local course to the LMS.</a:t>
          </a:r>
          <a:endParaRPr lang="en-US" sz="1100" b="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C10CC65F-001E-4DDC-9EA1-8A48FFBD6517}" type="parTrans" cxnId="{CE9C55B2-BF55-4D36-940A-D28EA21D8391}">
      <dgm:prSet/>
      <dgm:spPr/>
      <dgm:t>
        <a:bodyPr/>
        <a:lstStyle/>
        <a:p>
          <a:endParaRPr lang="fr-FR" sz="1100"/>
        </a:p>
      </dgm:t>
    </dgm:pt>
    <dgm:pt modelId="{464E6ABD-70AA-4F58-BBD3-82EF655717B8}" type="sibTrans" cxnId="{CE9C55B2-BF55-4D36-940A-D28EA21D8391}">
      <dgm:prSet/>
      <dgm:spPr>
        <a:xfrm rot="10800000">
          <a:off x="2406997" y="3268973"/>
          <a:ext cx="462931" cy="541542"/>
        </a:xfrm>
      </dgm:spPr>
      <dgm:t>
        <a:bodyPr/>
        <a:lstStyle/>
        <a:p>
          <a:endParaRPr lang="fr-FR" sz="11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7614A1D-B228-4C2D-BBA4-8238F6E3A56E}">
      <dgm:prSet custT="1"/>
      <dgm:spPr/>
      <dgm:t>
        <a:bodyPr anchor="t"/>
        <a:lstStyle/>
        <a:p>
          <a:pPr algn="ctr"/>
          <a:r>
            <a:rPr lang="en-US" sz="1400" b="1" noProof="0" dirty="0"/>
            <a:t>LOCAL AGENCY</a:t>
          </a:r>
        </a:p>
        <a:p>
          <a:pPr algn="ctr"/>
          <a:endParaRPr lang="en-US" sz="900" b="1" noProof="0" dirty="0"/>
        </a:p>
        <a:p>
          <a:pPr algn="ctr"/>
          <a:r>
            <a:rPr lang="en-US" sz="1400" b="1" noProof="0" dirty="0"/>
            <a:t>3</a:t>
          </a:r>
        </a:p>
        <a:p>
          <a:pPr algn="l"/>
          <a:r>
            <a:rPr lang="en-US" sz="1050" b="1" noProof="0" dirty="0">
              <a:latin typeface="+mn-lt"/>
              <a:ea typeface="+mn-ea"/>
              <a:cs typeface="+mn-cs"/>
            </a:rPr>
            <a:t>3.1 - </a:t>
          </a:r>
          <a:r>
            <a:rPr lang="en-US" sz="1050" noProof="0" dirty="0">
              <a:latin typeface="+mn-lt"/>
              <a:ea typeface="+mn-ea"/>
              <a:cs typeface="+mn-cs"/>
            </a:rPr>
            <a:t>Carry out quality and functional testing in the Pilot-LMS as per defined certification check list (Progress tracking/activities…)</a:t>
          </a: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 rtl="0"/>
          <a:r>
            <a:rPr lang="en-US" sz="1050" b="1" noProof="0" dirty="0">
              <a:latin typeface="+mn-lt"/>
              <a:ea typeface="+mn-ea"/>
              <a:cs typeface="+mn-cs"/>
            </a:rPr>
            <a:t>3.2 – </a:t>
          </a:r>
          <a:r>
            <a:rPr lang="en-US" sz="1050" b="0" u="sng" noProof="0" dirty="0">
              <a:latin typeface="+mn-lt"/>
              <a:ea typeface="+mn-ea"/>
              <a:cs typeface="+mn-cs"/>
            </a:rPr>
            <a:t>If OK</a:t>
          </a:r>
          <a:r>
            <a:rPr lang="en-US" sz="1050" b="1" noProof="0" dirty="0">
              <a:latin typeface="+mn-lt"/>
              <a:ea typeface="+mn-ea"/>
              <a:cs typeface="+mn-cs"/>
            </a:rPr>
            <a:t>,</a:t>
          </a:r>
          <a:r>
            <a:rPr lang="en-US" sz="1050" noProof="0" dirty="0">
              <a:latin typeface="+mn-lt"/>
              <a:ea typeface="+mn-ea"/>
              <a:cs typeface="+mn-cs"/>
            </a:rPr>
            <a:t> Provide  all course assets : SCORM, </a:t>
          </a:r>
          <a:r>
            <a:rPr lang="en-US" sz="1050" noProof="0" dirty="0"/>
            <a:t>Articulate </a:t>
          </a:r>
          <a:r>
            <a:rPr lang="en-US" sz="1050" noProof="0" dirty="0">
              <a:latin typeface="+mn-lt"/>
              <a:ea typeface="+mn-ea"/>
              <a:cs typeface="+mn-cs"/>
            </a:rPr>
            <a:t>Storyline source package, pictures, videos… to the Country Training Manager</a:t>
          </a:r>
          <a:endParaRPr lang="en-US" sz="1050" b="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  <a:p>
          <a:pPr algn="l"/>
          <a:r>
            <a:rPr lang="en-US" sz="1050" b="0" u="sng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If NOK</a:t>
          </a:r>
          <a:r>
            <a:rPr lang="en-US" sz="105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, rework of the course (back to 1.2)</a:t>
          </a:r>
          <a:endParaRPr lang="en-US" sz="1050" noProof="0" dirty="0">
            <a:latin typeface="+mn-lt"/>
            <a:ea typeface="+mn-ea"/>
            <a:cs typeface="+mn-cs"/>
          </a:endParaRPr>
        </a:p>
        <a:p>
          <a:pPr algn="l"/>
          <a:endParaRPr lang="en-US" sz="700" noProof="0" dirty="0">
            <a:latin typeface="+mn-lt"/>
            <a:ea typeface="+mn-ea"/>
            <a:cs typeface="+mn-cs"/>
          </a:endParaRPr>
        </a:p>
        <a:p>
          <a:pPr algn="l"/>
          <a:r>
            <a:rPr lang="en-US" sz="70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.</a:t>
          </a:r>
        </a:p>
      </dgm:t>
    </dgm:pt>
    <dgm:pt modelId="{9B1F36EB-A09A-4423-9397-6AA7A657678C}" type="parTrans" cxnId="{23E11023-E53B-4D83-8188-B7B5FD3AF230}">
      <dgm:prSet/>
      <dgm:spPr/>
      <dgm:t>
        <a:bodyPr/>
        <a:lstStyle/>
        <a:p>
          <a:endParaRPr lang="fr-FR"/>
        </a:p>
      </dgm:t>
    </dgm:pt>
    <dgm:pt modelId="{3E407433-0453-4B57-81FB-42C339420530}" type="sibTrans" cxnId="{23E11023-E53B-4D83-8188-B7B5FD3AF230}">
      <dgm:prSet/>
      <dgm:spPr/>
      <dgm:t>
        <a:bodyPr/>
        <a:lstStyle/>
        <a:p>
          <a:endParaRPr lang="fr-FR"/>
        </a:p>
      </dgm:t>
    </dgm:pt>
    <dgm:pt modelId="{FCE84C5C-520D-44AE-B5DB-4833B19AA6AD}">
      <dgm:prSet custT="1"/>
      <dgm:spPr/>
      <dgm:t>
        <a:bodyPr anchor="t"/>
        <a:lstStyle/>
        <a:p>
          <a:pPr algn="ctr"/>
          <a:r>
            <a:rPr lang="en-US" sz="1400" b="1" noProof="0" dirty="0"/>
            <a:t>COUNTRY TRAINING MANAGER</a:t>
          </a:r>
        </a:p>
        <a:p>
          <a:pPr algn="ctr"/>
          <a:r>
            <a:rPr lang="en-US" sz="1400" b="1" noProof="0" dirty="0"/>
            <a:t>4</a:t>
          </a:r>
        </a:p>
        <a:p>
          <a:pPr algn="l"/>
          <a:r>
            <a:rPr lang="en-US" sz="1100" b="1" noProof="0" dirty="0"/>
            <a:t>4.1 - </a:t>
          </a:r>
          <a:r>
            <a:rPr lang="en-US" sz="1100" noProof="0" dirty="0"/>
            <a:t>Upload course assets (</a:t>
          </a:r>
          <a:r>
            <a:rPr lang="en-US" sz="110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final SCORM, final Storyline package, picture, video… </a:t>
          </a:r>
          <a:r>
            <a:rPr lang="en-US" sz="1100" noProof="0" dirty="0"/>
            <a:t>) in the DAMS Country folder.</a:t>
          </a:r>
        </a:p>
        <a:p>
          <a:pPr algn="l"/>
          <a:endParaRPr lang="en-US" sz="1100" noProof="0" dirty="0"/>
        </a:p>
        <a:p>
          <a:pPr algn="l" rtl="0"/>
          <a:r>
            <a:rPr lang="en-US" sz="1100" b="1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4.2 - </a:t>
          </a:r>
          <a:r>
            <a:rPr lang="en-US" sz="1100" b="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Request upload to the LMS from the LBC</a:t>
          </a:r>
          <a:r>
            <a:rPr lang="en-US" sz="1100" noProof="0" dirty="0">
              <a:latin typeface="+mn-lt"/>
              <a:ea typeface="+mn-ea"/>
              <a:cs typeface="+mn-cs"/>
            </a:rPr>
            <a:t>/LMS Support</a:t>
          </a:r>
          <a:endParaRPr lang="en-US" sz="1100" noProof="0" dirty="0"/>
        </a:p>
      </dgm:t>
    </dgm:pt>
    <dgm:pt modelId="{250DA75D-8E54-4DF3-9FB9-48D99B11FE36}" type="parTrans" cxnId="{B96ABBB9-DE17-4448-8E58-DCD08F871060}">
      <dgm:prSet/>
      <dgm:spPr/>
      <dgm:t>
        <a:bodyPr/>
        <a:lstStyle/>
        <a:p>
          <a:endParaRPr lang="fr-FR"/>
        </a:p>
      </dgm:t>
    </dgm:pt>
    <dgm:pt modelId="{D30226E4-7993-498D-8DA0-51A69A226A52}" type="sibTrans" cxnId="{B96ABBB9-DE17-4448-8E58-DCD08F871060}">
      <dgm:prSet/>
      <dgm:spPr/>
      <dgm:t>
        <a:bodyPr/>
        <a:lstStyle/>
        <a:p>
          <a:endParaRPr lang="fr-FR"/>
        </a:p>
      </dgm:t>
    </dgm:pt>
    <dgm:pt modelId="{7A2D8B4C-AD1D-4B7D-A622-CC6499CD0DA5}" type="pres">
      <dgm:prSet presAssocID="{6D85A4CF-A73F-45A9-B0A1-AE5D436C190B}" presName="CompostProcess" presStyleCnt="0">
        <dgm:presLayoutVars>
          <dgm:dir/>
          <dgm:resizeHandles val="exact"/>
        </dgm:presLayoutVars>
      </dgm:prSet>
      <dgm:spPr/>
    </dgm:pt>
    <dgm:pt modelId="{4C3BEBBE-C3DE-4DCC-9BF4-8A9997B6C5CF}" type="pres">
      <dgm:prSet presAssocID="{6D85A4CF-A73F-45A9-B0A1-AE5D436C190B}" presName="arrow" presStyleLbl="bgShp" presStyleIdx="0" presStyleCnt="1" custScaleX="117647" custLinFactNeighborX="602" custLinFactNeighborY="-17327"/>
      <dgm:spPr/>
    </dgm:pt>
    <dgm:pt modelId="{D7F24589-21F0-4E67-9022-DEC0FF7B7142}" type="pres">
      <dgm:prSet presAssocID="{6D85A4CF-A73F-45A9-B0A1-AE5D436C190B}" presName="linearProcess" presStyleCnt="0"/>
      <dgm:spPr/>
    </dgm:pt>
    <dgm:pt modelId="{696F9AC2-3C01-411C-9BC3-32D710749EE1}" type="pres">
      <dgm:prSet presAssocID="{576619B5-FC6E-4524-9997-7DD37EF23665}" presName="textNode" presStyleLbl="node1" presStyleIdx="0" presStyleCnt="5" custScaleX="126889" custScaleY="172115" custLinFactNeighborX="16400" custLinFactNeighborY="4978">
        <dgm:presLayoutVars>
          <dgm:bulletEnabled val="1"/>
        </dgm:presLayoutVars>
      </dgm:prSet>
      <dgm:spPr/>
    </dgm:pt>
    <dgm:pt modelId="{4A923E41-2C16-4148-A480-6CC3881EE309}" type="pres">
      <dgm:prSet presAssocID="{59DDF34D-BEFC-44E8-BB61-B0C2338B83BF}" presName="sibTrans" presStyleCnt="0"/>
      <dgm:spPr/>
    </dgm:pt>
    <dgm:pt modelId="{8637303B-E321-4A3E-975A-53AE68044BE9}" type="pres">
      <dgm:prSet presAssocID="{8A59F007-99C8-44FC-95A5-BDD7AFA7D3B9}" presName="textNode" presStyleLbl="node1" presStyleIdx="1" presStyleCnt="5" custScaleX="124832" custScaleY="171537" custLinFactNeighborX="-23884" custLinFactNeighborY="4689">
        <dgm:presLayoutVars>
          <dgm:bulletEnabled val="1"/>
        </dgm:presLayoutVars>
      </dgm:prSet>
      <dgm:spPr/>
    </dgm:pt>
    <dgm:pt modelId="{6E9B2422-C387-4FB7-BA63-D647C202614C}" type="pres">
      <dgm:prSet presAssocID="{C029E442-6720-4229-8841-2427D9FA30AC}" presName="sibTrans" presStyleCnt="0"/>
      <dgm:spPr/>
    </dgm:pt>
    <dgm:pt modelId="{2ED6CA7B-287B-4488-8726-C51EBFE6EFDC}" type="pres">
      <dgm:prSet presAssocID="{47614A1D-B228-4C2D-BBA4-8238F6E3A56E}" presName="textNode" presStyleLbl="node1" presStyleIdx="2" presStyleCnt="5" custScaleX="124832" custScaleY="166214" custLinFactNeighborX="-6291" custLinFactNeighborY="1798">
        <dgm:presLayoutVars>
          <dgm:bulletEnabled val="1"/>
        </dgm:presLayoutVars>
      </dgm:prSet>
      <dgm:spPr/>
    </dgm:pt>
    <dgm:pt modelId="{1CF64273-071C-4582-9346-48AAE6AB6F22}" type="pres">
      <dgm:prSet presAssocID="{3E407433-0453-4B57-81FB-42C339420530}" presName="sibTrans" presStyleCnt="0"/>
      <dgm:spPr/>
    </dgm:pt>
    <dgm:pt modelId="{7A402DA7-3A82-4190-81A5-0A02E14E4EF3}" type="pres">
      <dgm:prSet presAssocID="{FCE84C5C-520D-44AE-B5DB-4833B19AA6AD}" presName="textNode" presStyleLbl="node1" presStyleIdx="3" presStyleCnt="5" custScaleX="124832" custScaleY="166214" custLinFactNeighborX="-10831" custLinFactNeighborY="1798">
        <dgm:presLayoutVars>
          <dgm:bulletEnabled val="1"/>
        </dgm:presLayoutVars>
      </dgm:prSet>
      <dgm:spPr/>
    </dgm:pt>
    <dgm:pt modelId="{50A581DC-CD77-4D04-965C-E49AF5BDA0CE}" type="pres">
      <dgm:prSet presAssocID="{D30226E4-7993-498D-8DA0-51A69A226A52}" presName="sibTrans" presStyleCnt="0"/>
      <dgm:spPr/>
    </dgm:pt>
    <dgm:pt modelId="{FE4BFB85-B728-41C1-93DF-E716C4BB14CC}" type="pres">
      <dgm:prSet presAssocID="{0DC88512-8DFC-45D1-AFF4-DEE5E7E8376F}" presName="textNode" presStyleLbl="node1" presStyleIdx="4" presStyleCnt="5" custScaleX="124832" custScaleY="166214" custLinFactNeighborX="-9236" custLinFactNeighborY="2743">
        <dgm:presLayoutVars>
          <dgm:bulletEnabled val="1"/>
        </dgm:presLayoutVars>
      </dgm:prSet>
      <dgm:spPr/>
    </dgm:pt>
  </dgm:ptLst>
  <dgm:cxnLst>
    <dgm:cxn modelId="{85B7C91A-DE42-448F-9C7B-541B09C55522}" srcId="{6D85A4CF-A73F-45A9-B0A1-AE5D436C190B}" destId="{8A59F007-99C8-44FC-95A5-BDD7AFA7D3B9}" srcOrd="1" destOrd="0" parTransId="{A3979401-2301-46D5-9319-ED1DD330FC39}" sibTransId="{C029E442-6720-4229-8841-2427D9FA30AC}"/>
    <dgm:cxn modelId="{61497721-DAE6-439A-9D8B-0333AE133A8B}" type="presOf" srcId="{47614A1D-B228-4C2D-BBA4-8238F6E3A56E}" destId="{2ED6CA7B-287B-4488-8726-C51EBFE6EFDC}" srcOrd="0" destOrd="0" presId="urn:microsoft.com/office/officeart/2005/8/layout/hProcess9"/>
    <dgm:cxn modelId="{23E11023-E53B-4D83-8188-B7B5FD3AF230}" srcId="{6D85A4CF-A73F-45A9-B0A1-AE5D436C190B}" destId="{47614A1D-B228-4C2D-BBA4-8238F6E3A56E}" srcOrd="2" destOrd="0" parTransId="{9B1F36EB-A09A-4423-9397-6AA7A657678C}" sibTransId="{3E407433-0453-4B57-81FB-42C339420530}"/>
    <dgm:cxn modelId="{FD728B3A-8CAC-4948-809C-0336F7425447}" srcId="{6D85A4CF-A73F-45A9-B0A1-AE5D436C190B}" destId="{576619B5-FC6E-4524-9997-7DD37EF23665}" srcOrd="0" destOrd="0" parTransId="{10C26FE9-DB3F-44EC-AAB4-D91CF666D577}" sibTransId="{59DDF34D-BEFC-44E8-BB61-B0C2338B83BF}"/>
    <dgm:cxn modelId="{5962D183-6330-40EC-8D25-F7408CD77B79}" type="presOf" srcId="{576619B5-FC6E-4524-9997-7DD37EF23665}" destId="{696F9AC2-3C01-411C-9BC3-32D710749EE1}" srcOrd="0" destOrd="0" presId="urn:microsoft.com/office/officeart/2005/8/layout/hProcess9"/>
    <dgm:cxn modelId="{CE9C55B2-BF55-4D36-940A-D28EA21D8391}" srcId="{6D85A4CF-A73F-45A9-B0A1-AE5D436C190B}" destId="{0DC88512-8DFC-45D1-AFF4-DEE5E7E8376F}" srcOrd="4" destOrd="0" parTransId="{C10CC65F-001E-4DDC-9EA1-8A48FFBD6517}" sibTransId="{464E6ABD-70AA-4F58-BBD3-82EF655717B8}"/>
    <dgm:cxn modelId="{635A10B4-A7E4-4D9B-BC7F-9780D163025B}" type="presOf" srcId="{0DC88512-8DFC-45D1-AFF4-DEE5E7E8376F}" destId="{FE4BFB85-B728-41C1-93DF-E716C4BB14CC}" srcOrd="0" destOrd="0" presId="urn:microsoft.com/office/officeart/2005/8/layout/hProcess9"/>
    <dgm:cxn modelId="{B96ABBB9-DE17-4448-8E58-DCD08F871060}" srcId="{6D85A4CF-A73F-45A9-B0A1-AE5D436C190B}" destId="{FCE84C5C-520D-44AE-B5DB-4833B19AA6AD}" srcOrd="3" destOrd="0" parTransId="{250DA75D-8E54-4DF3-9FB9-48D99B11FE36}" sibTransId="{D30226E4-7993-498D-8DA0-51A69A226A52}"/>
    <dgm:cxn modelId="{378B70D3-DDB8-4DD9-9DA2-6FD6BC809DD0}" type="presOf" srcId="{FCE84C5C-520D-44AE-B5DB-4833B19AA6AD}" destId="{7A402DA7-3A82-4190-81A5-0A02E14E4EF3}" srcOrd="0" destOrd="0" presId="urn:microsoft.com/office/officeart/2005/8/layout/hProcess9"/>
    <dgm:cxn modelId="{A8AB56D9-A78D-4C7B-8E9C-A112F1C5B572}" type="presOf" srcId="{8A59F007-99C8-44FC-95A5-BDD7AFA7D3B9}" destId="{8637303B-E321-4A3E-975A-53AE68044BE9}" srcOrd="0" destOrd="0" presId="urn:microsoft.com/office/officeart/2005/8/layout/hProcess9"/>
    <dgm:cxn modelId="{27BD5EF7-10D5-47A1-8516-B37398453DB7}" type="presOf" srcId="{6D85A4CF-A73F-45A9-B0A1-AE5D436C190B}" destId="{7A2D8B4C-AD1D-4B7D-A622-CC6499CD0DA5}" srcOrd="0" destOrd="0" presId="urn:microsoft.com/office/officeart/2005/8/layout/hProcess9"/>
    <dgm:cxn modelId="{9764CBB9-1B57-4FA2-B063-0068CBA2B75C}" type="presParOf" srcId="{7A2D8B4C-AD1D-4B7D-A622-CC6499CD0DA5}" destId="{4C3BEBBE-C3DE-4DCC-9BF4-8A9997B6C5CF}" srcOrd="0" destOrd="0" presId="urn:microsoft.com/office/officeart/2005/8/layout/hProcess9"/>
    <dgm:cxn modelId="{E1659653-0DFF-4471-914F-231A2375F90C}" type="presParOf" srcId="{7A2D8B4C-AD1D-4B7D-A622-CC6499CD0DA5}" destId="{D7F24589-21F0-4E67-9022-DEC0FF7B7142}" srcOrd="1" destOrd="0" presId="urn:microsoft.com/office/officeart/2005/8/layout/hProcess9"/>
    <dgm:cxn modelId="{8981AE90-E109-40D1-8CA8-B9F63468783C}" type="presParOf" srcId="{D7F24589-21F0-4E67-9022-DEC0FF7B7142}" destId="{696F9AC2-3C01-411C-9BC3-32D710749EE1}" srcOrd="0" destOrd="0" presId="urn:microsoft.com/office/officeart/2005/8/layout/hProcess9"/>
    <dgm:cxn modelId="{4A31B6C1-0FC4-4A14-9469-59BA60B07FC5}" type="presParOf" srcId="{D7F24589-21F0-4E67-9022-DEC0FF7B7142}" destId="{4A923E41-2C16-4148-A480-6CC3881EE309}" srcOrd="1" destOrd="0" presId="urn:microsoft.com/office/officeart/2005/8/layout/hProcess9"/>
    <dgm:cxn modelId="{6A284ABC-30BA-4C0F-9A5D-514E2648211B}" type="presParOf" srcId="{D7F24589-21F0-4E67-9022-DEC0FF7B7142}" destId="{8637303B-E321-4A3E-975A-53AE68044BE9}" srcOrd="2" destOrd="0" presId="urn:microsoft.com/office/officeart/2005/8/layout/hProcess9"/>
    <dgm:cxn modelId="{997BC591-2C34-4582-9CC0-12C84B37F3C7}" type="presParOf" srcId="{D7F24589-21F0-4E67-9022-DEC0FF7B7142}" destId="{6E9B2422-C387-4FB7-BA63-D647C202614C}" srcOrd="3" destOrd="0" presId="urn:microsoft.com/office/officeart/2005/8/layout/hProcess9"/>
    <dgm:cxn modelId="{DF006420-F2C8-4B96-BDED-3CFF77F4636F}" type="presParOf" srcId="{D7F24589-21F0-4E67-9022-DEC0FF7B7142}" destId="{2ED6CA7B-287B-4488-8726-C51EBFE6EFDC}" srcOrd="4" destOrd="0" presId="urn:microsoft.com/office/officeart/2005/8/layout/hProcess9"/>
    <dgm:cxn modelId="{ACCEF734-F0AA-46B3-BC73-79AE6C93DFE6}" type="presParOf" srcId="{D7F24589-21F0-4E67-9022-DEC0FF7B7142}" destId="{1CF64273-071C-4582-9346-48AAE6AB6F22}" srcOrd="5" destOrd="0" presId="urn:microsoft.com/office/officeart/2005/8/layout/hProcess9"/>
    <dgm:cxn modelId="{D93ABA4E-0690-4208-9C21-F1C4D178377D}" type="presParOf" srcId="{D7F24589-21F0-4E67-9022-DEC0FF7B7142}" destId="{7A402DA7-3A82-4190-81A5-0A02E14E4EF3}" srcOrd="6" destOrd="0" presId="urn:microsoft.com/office/officeart/2005/8/layout/hProcess9"/>
    <dgm:cxn modelId="{2E1EA760-E2F3-43B1-B02A-3DA4D251AD02}" type="presParOf" srcId="{D7F24589-21F0-4E67-9022-DEC0FF7B7142}" destId="{50A581DC-CD77-4D04-965C-E49AF5BDA0CE}" srcOrd="7" destOrd="0" presId="urn:microsoft.com/office/officeart/2005/8/layout/hProcess9"/>
    <dgm:cxn modelId="{2684C404-B937-4925-B6A4-EC89EA61CB3E}" type="presParOf" srcId="{D7F24589-21F0-4E67-9022-DEC0FF7B7142}" destId="{FE4BFB85-B728-41C1-93DF-E716C4BB14CC}" srcOrd="8" destOrd="0" presId="urn:microsoft.com/office/officeart/2005/8/layout/hProcess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BEBBE-C3DE-4DCC-9BF4-8A9997B6C5CF}">
      <dsp:nvSpPr>
        <dsp:cNvPr id="0" name=""/>
        <dsp:cNvSpPr/>
      </dsp:nvSpPr>
      <dsp:spPr>
        <a:xfrm>
          <a:off x="5" y="0"/>
          <a:ext cx="11955433" cy="59561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6F9AC2-3C01-411C-9BC3-32D710749EE1}">
      <dsp:nvSpPr>
        <dsp:cNvPr id="0" name=""/>
        <dsp:cNvSpPr/>
      </dsp:nvSpPr>
      <dsp:spPr>
        <a:xfrm>
          <a:off x="42463" y="1046393"/>
          <a:ext cx="2215920" cy="41005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cs typeface="Arial" panose="020B0604020202020204" pitchFamily="34" charset="0"/>
            </a:rPr>
            <a:t>LOCAL AGENCY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noProof="0" dirty="0">
            <a:latin typeface="+mn-lt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cs typeface="Arial" panose="020B0604020202020204" pitchFamily="34" charset="0"/>
            </a:rPr>
            <a:t>1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1.1 - </a:t>
          </a:r>
          <a:r>
            <a:rPr lang="en-US" sz="1100" kern="1200" noProof="0" dirty="0">
              <a:latin typeface="+mn-lt"/>
              <a:ea typeface="+mn-ea"/>
              <a:cs typeface="+mn-cs"/>
            </a:rPr>
            <a:t>Download the Articulate Storyline Package from the DAMS central folder of the course with public link provided by Country Training Manager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1.2 - </a:t>
          </a:r>
          <a:r>
            <a:rPr lang="en-US" sz="1100" b="0" kern="1200" noProof="0" dirty="0">
              <a:latin typeface="+mn-lt"/>
              <a:ea typeface="+mn-ea"/>
              <a:cs typeface="+mn-cs"/>
            </a:rPr>
            <a:t>L</a:t>
          </a:r>
          <a:r>
            <a:rPr lang="en-US" sz="1100" kern="1200" noProof="0" dirty="0">
              <a:latin typeface="+mn-lt"/>
              <a:ea typeface="+mn-ea"/>
              <a:cs typeface="+mn-cs"/>
            </a:rPr>
            <a:t>ocalize course with Articulate Storyline desktop.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>
              <a:latin typeface="+mn-lt"/>
              <a:ea typeface="+mn-ea"/>
              <a:cs typeface="+mn-cs"/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1.3 - </a:t>
          </a:r>
          <a:r>
            <a:rPr lang="en-US" sz="11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Provide </a:t>
          </a:r>
          <a:r>
            <a:rPr lang="en-US" sz="1100" kern="1200" noProof="0" dirty="0">
              <a:latin typeface="+mn-lt"/>
              <a:ea typeface="+mn-ea"/>
              <a:cs typeface="+mn-cs"/>
            </a:rPr>
            <a:t>Country Training Manager</a:t>
          </a:r>
          <a:r>
            <a:rPr lang="en-US" sz="11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 with the preview link.</a:t>
          </a:r>
        </a:p>
      </dsp:txBody>
      <dsp:txXfrm>
        <a:off x="150635" y="1154565"/>
        <a:ext cx="1999576" cy="3884247"/>
      </dsp:txXfrm>
    </dsp:sp>
    <dsp:sp modelId="{8637303B-E321-4A3E-975A-53AE68044BE9}">
      <dsp:nvSpPr>
        <dsp:cNvPr id="0" name=""/>
        <dsp:cNvSpPr/>
      </dsp:nvSpPr>
      <dsp:spPr>
        <a:xfrm>
          <a:off x="2410373" y="1046393"/>
          <a:ext cx="2179998" cy="4086820"/>
        </a:xfrm>
        <a:prstGeom prst="roundRect">
          <a:avLst/>
        </a:prstGeom>
        <a:gradFill rotWithShape="0">
          <a:gsLst>
            <a:gs pos="0">
              <a:schemeClr val="accent2">
                <a:hueOff val="2440466"/>
                <a:satOff val="4564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440466"/>
                <a:satOff val="4564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440466"/>
                <a:satOff val="4564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ea typeface="+mn-ea"/>
              <a:cs typeface="+mn-cs"/>
            </a:rPr>
            <a:t>COUNTRY TRAINING MANAGER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ea typeface="+mn-ea"/>
              <a:cs typeface="+mn-cs"/>
            </a:rPr>
            <a:t>2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2.1 - </a:t>
          </a:r>
          <a:r>
            <a:rPr lang="en-US" sz="1100" kern="1200" noProof="0" dirty="0">
              <a:latin typeface="+mn-lt"/>
              <a:ea typeface="+mn-ea"/>
              <a:cs typeface="+mn-cs"/>
            </a:rPr>
            <a:t>Request the DAMS country folder creation from the LBC/LMS Support.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2.2 - </a:t>
          </a:r>
          <a:r>
            <a:rPr lang="en-US" sz="1100" kern="1200" noProof="0" dirty="0">
              <a:latin typeface="+mn-lt"/>
              <a:ea typeface="+mn-ea"/>
              <a:cs typeface="+mn-cs"/>
            </a:rPr>
            <a:t>Review of the course, request for modifications (back to 1.2) or validation of the course.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2.3 - </a:t>
          </a:r>
          <a:r>
            <a:rPr lang="en-US" sz="1100" kern="1200" noProof="0" dirty="0">
              <a:latin typeface="+mn-lt"/>
              <a:ea typeface="+mn-ea"/>
              <a:cs typeface="+mn-cs"/>
            </a:rPr>
            <a:t>When the module is signed-off, load the test SCORM file in the DAMS country folder.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+mn-lt"/>
              <a:ea typeface="+mn-ea"/>
              <a:cs typeface="+mn-cs"/>
            </a:rPr>
            <a:t>2.4 - </a:t>
          </a:r>
          <a:r>
            <a:rPr lang="en-US" sz="1100" kern="1200" noProof="0" dirty="0">
              <a:latin typeface="+mn-lt"/>
              <a:ea typeface="+mn-ea"/>
              <a:cs typeface="+mn-cs"/>
            </a:rPr>
            <a:t>Request to the LBC/LMS support to publish the module in the Pilot-LMS.</a:t>
          </a:r>
        </a:p>
      </dsp:txBody>
      <dsp:txXfrm>
        <a:off x="2516792" y="1152812"/>
        <a:ext cx="1967160" cy="3873982"/>
      </dsp:txXfrm>
    </dsp:sp>
    <dsp:sp modelId="{2ED6CA7B-287B-4488-8726-C51EBFE6EFDC}">
      <dsp:nvSpPr>
        <dsp:cNvPr id="0" name=""/>
        <dsp:cNvSpPr/>
      </dsp:nvSpPr>
      <dsp:spPr>
        <a:xfrm>
          <a:off x="4889669" y="1040925"/>
          <a:ext cx="2179998" cy="3960002"/>
        </a:xfrm>
        <a:prstGeom prst="roundRect">
          <a:avLst/>
        </a:prstGeom>
        <a:gradFill rotWithShape="0">
          <a:gsLst>
            <a:gs pos="0">
              <a:schemeClr val="accent2">
                <a:hueOff val="4880932"/>
                <a:satOff val="9128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880932"/>
                <a:satOff val="9128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880932"/>
                <a:satOff val="9128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LOCAL AGENCY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noProof="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latin typeface="+mn-lt"/>
              <a:ea typeface="+mn-ea"/>
              <a:cs typeface="+mn-cs"/>
            </a:rPr>
            <a:t>3.1 - </a:t>
          </a:r>
          <a:r>
            <a:rPr lang="en-US" sz="1050" kern="1200" noProof="0" dirty="0">
              <a:latin typeface="+mn-lt"/>
              <a:ea typeface="+mn-ea"/>
              <a:cs typeface="+mn-cs"/>
            </a:rPr>
            <a:t>Carry out quality and functional testing in the Pilot-LMS as per defined certification check list (Progress tracking/activities…)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latin typeface="+mn-lt"/>
              <a:ea typeface="+mn-ea"/>
              <a:cs typeface="+mn-cs"/>
            </a:rPr>
            <a:t>3.2 – </a:t>
          </a:r>
          <a:r>
            <a:rPr lang="en-US" sz="1050" b="0" u="sng" kern="1200" noProof="0" dirty="0">
              <a:latin typeface="+mn-lt"/>
              <a:ea typeface="+mn-ea"/>
              <a:cs typeface="+mn-cs"/>
            </a:rPr>
            <a:t>If OK</a:t>
          </a:r>
          <a:r>
            <a:rPr lang="en-US" sz="1050" b="1" kern="1200" noProof="0" dirty="0">
              <a:latin typeface="+mn-lt"/>
              <a:ea typeface="+mn-ea"/>
              <a:cs typeface="+mn-cs"/>
            </a:rPr>
            <a:t>,</a:t>
          </a:r>
          <a:r>
            <a:rPr lang="en-US" sz="1050" kern="1200" noProof="0" dirty="0">
              <a:latin typeface="+mn-lt"/>
              <a:ea typeface="+mn-ea"/>
              <a:cs typeface="+mn-cs"/>
            </a:rPr>
            <a:t> Provide  all course assets : SCORM, </a:t>
          </a:r>
          <a:r>
            <a:rPr lang="en-US" sz="1050" kern="1200" noProof="0" dirty="0"/>
            <a:t>Articulate </a:t>
          </a:r>
          <a:r>
            <a:rPr lang="en-US" sz="1050" kern="1200" noProof="0" dirty="0">
              <a:latin typeface="+mn-lt"/>
              <a:ea typeface="+mn-ea"/>
              <a:cs typeface="+mn-cs"/>
            </a:rPr>
            <a:t>Storyline source package, pictures, videos… to the Country Training Manager</a:t>
          </a:r>
          <a:endParaRPr lang="en-US" sz="1050" b="0" kern="12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u="sng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If NOK</a:t>
          </a:r>
          <a:r>
            <a:rPr lang="en-US" sz="105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, rework of the course (back to 1.2)</a:t>
          </a:r>
          <a:endParaRPr lang="en-US" sz="105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>
            <a:latin typeface="+mn-lt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.</a:t>
          </a:r>
        </a:p>
      </dsp:txBody>
      <dsp:txXfrm>
        <a:off x="4996088" y="1147344"/>
        <a:ext cx="1967160" cy="3747164"/>
      </dsp:txXfrm>
    </dsp:sp>
    <dsp:sp modelId="{7A402DA7-3A82-4190-81A5-0A02E14E4EF3}">
      <dsp:nvSpPr>
        <dsp:cNvPr id="0" name=""/>
        <dsp:cNvSpPr/>
      </dsp:nvSpPr>
      <dsp:spPr>
        <a:xfrm>
          <a:off x="7312632" y="1040925"/>
          <a:ext cx="2179998" cy="3960002"/>
        </a:xfrm>
        <a:prstGeom prst="roundRect">
          <a:avLst/>
        </a:prstGeom>
        <a:gradFill rotWithShape="0">
          <a:gsLst>
            <a:gs pos="0">
              <a:schemeClr val="accent2">
                <a:hueOff val="7321398"/>
                <a:satOff val="13693"/>
                <a:lumOff val="-141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7321398"/>
                <a:satOff val="13693"/>
                <a:lumOff val="-141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7321398"/>
                <a:satOff val="13693"/>
                <a:lumOff val="-141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COUNTRY TRAINING MANAGER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4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/>
            <a:t>4.1 - </a:t>
          </a:r>
          <a:r>
            <a:rPr lang="en-US" sz="1100" kern="1200" noProof="0" dirty="0"/>
            <a:t>Upload course assets (</a:t>
          </a:r>
          <a:r>
            <a:rPr lang="en-US" sz="11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final SCORM, final Storyline package, picture, video… </a:t>
          </a:r>
          <a:r>
            <a:rPr lang="en-US" sz="1100" kern="1200" noProof="0" dirty="0"/>
            <a:t>) in the DAMS Country folder.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noProof="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4.2 - </a:t>
          </a:r>
          <a:r>
            <a:rPr lang="en-US" sz="11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Request upload to the LMS from the LBC</a:t>
          </a:r>
          <a:r>
            <a:rPr lang="en-US" sz="1100" kern="1200" noProof="0" dirty="0">
              <a:latin typeface="+mn-lt"/>
              <a:ea typeface="+mn-ea"/>
              <a:cs typeface="+mn-cs"/>
            </a:rPr>
            <a:t>/LMS Support</a:t>
          </a:r>
          <a:endParaRPr lang="en-US" sz="1100" kern="1200" noProof="0" dirty="0"/>
        </a:p>
      </dsp:txBody>
      <dsp:txXfrm>
        <a:off x="7419051" y="1147344"/>
        <a:ext cx="1967160" cy="3747164"/>
      </dsp:txXfrm>
    </dsp:sp>
    <dsp:sp modelId="{FE4BFB85-B728-41C1-93DF-E716C4BB14CC}">
      <dsp:nvSpPr>
        <dsp:cNvPr id="0" name=""/>
        <dsp:cNvSpPr/>
      </dsp:nvSpPr>
      <dsp:spPr>
        <a:xfrm>
          <a:off x="9751211" y="1063440"/>
          <a:ext cx="2179998" cy="3960002"/>
        </a:xfrm>
        <a:prstGeom prst="roundRect">
          <a:avLst/>
        </a:prstGeom>
        <a:gradFill rotWithShape="0">
          <a:gsLst>
            <a:gs pos="0">
              <a:schemeClr val="accent2">
                <a:hueOff val="9761864"/>
                <a:satOff val="18257"/>
                <a:lumOff val="-188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761864"/>
                <a:satOff val="18257"/>
                <a:lumOff val="-188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761864"/>
                <a:satOff val="18257"/>
                <a:lumOff val="-188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ea typeface="+mn-ea"/>
              <a:cs typeface="+mn-cs"/>
            </a:rPr>
            <a:t>LBC/LMS Support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noProof="0" dirty="0">
            <a:latin typeface="+mn-lt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+mn-lt"/>
              <a:ea typeface="+mn-ea"/>
              <a:cs typeface="+mn-cs"/>
            </a:rPr>
            <a:t>5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5.1 -</a:t>
          </a:r>
          <a:r>
            <a:rPr lang="en-US" sz="1100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 Publish the local course to the LMS.</a:t>
          </a:r>
          <a:endParaRPr lang="en-US" sz="1100" b="0" kern="12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9857630" y="1169859"/>
        <a:ext cx="1967160" cy="3747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D647E-0E65-4A14-903D-757EDF104052}" type="datetimeFigureOut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6B207-691D-4EE2-B9CC-9F376BF0D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7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Perform Text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Manage Folder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Manage Basket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How to upload assets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59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>
                <a:solidFill>
                  <a:srgbClr val="FFC000"/>
                </a:solidFill>
              </a:rPr>
              <a:t>Pascal Stievenard orally / insist on the receipt of the modules by the MPs</a:t>
            </a:r>
          </a:p>
          <a:p>
            <a:endParaRPr lang="fr-FR" b="0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593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Upload and publish media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Metadata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Set up Frontend interface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User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Advanced Search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Folder Tree</a:t>
            </a:r>
            <a:endParaRPr lang="de-DE" sz="800" b="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86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4637" y="2099532"/>
            <a:ext cx="10080000" cy="3240000"/>
          </a:xfrm>
        </p:spPr>
        <p:txBody>
          <a:bodyPr anchor="t"/>
          <a:lstStyle>
            <a:lvl1pPr algn="l">
              <a:lnSpc>
                <a:spcPct val="90000"/>
              </a:lnSpc>
              <a:defRPr sz="4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4637" y="5937816"/>
            <a:ext cx="10080000" cy="360000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300CADA1-D253-4F6F-88CF-D8727A69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4637" y="5425540"/>
            <a:ext cx="2880000" cy="468000"/>
          </a:xfrm>
        </p:spPr>
        <p:txBody>
          <a:bodyPr anchor="t"/>
          <a:lstStyle>
            <a:lvl1pPr algn="l">
              <a:defRPr lang="fr-FR" sz="2500" b="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220B2E6D-A47C-49EF-BD1D-CD4E8D91A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51BEB788-E3EA-4C0F-B6FF-45518A2C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522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486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8283542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8464752" y="350463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1810" y="1128410"/>
            <a:ext cx="2628064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17817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565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024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020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15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5E4DDE7-B2AD-4D6E-B1F1-1AA14E6F51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EFF27A7E-9171-4670-8D42-A17E0C0B08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A1E2C166-5791-40DB-903C-66BC65C0DD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07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445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01D72-D317-48EB-8946-13EE8EFCE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22" y="3162277"/>
            <a:ext cx="4320000" cy="1800000"/>
          </a:xfrm>
        </p:spPr>
        <p:txBody>
          <a:bodyPr anchor="b"/>
          <a:lstStyle>
            <a:lvl1pPr>
              <a:defRPr sz="3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21B9EDF-81A4-4116-AE20-E6C846380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822" y="5028859"/>
            <a:ext cx="4320000" cy="12960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60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anda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21623-60EA-4CE6-87A1-45097200B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637" y="2066191"/>
            <a:ext cx="10440000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7ED2FD-D4F2-4FCF-B2BC-8B40DC49DF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4112" y="3042000"/>
            <a:ext cx="10440000" cy="2933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216000" indent="-216000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35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370C295F-F87C-4224-8CC1-055740470C1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" y="3425825"/>
            <a:ext cx="12191999" cy="34321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6792" y="1816075"/>
            <a:ext cx="10440000" cy="1260000"/>
          </a:xfrm>
        </p:spPr>
        <p:txBody>
          <a:bodyPr anchor="t"/>
          <a:lstStyle>
            <a:lvl1pPr algn="l">
              <a:lnSpc>
                <a:spcPct val="90000"/>
              </a:lnSpc>
              <a:defRPr sz="3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59764E17-B98C-4383-8370-2690754AADC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45842" y="5802228"/>
            <a:ext cx="2880000" cy="468000"/>
          </a:xfrm>
        </p:spPr>
        <p:txBody>
          <a:bodyPr anchor="t"/>
          <a:lstStyle>
            <a:lvl1pPr>
              <a:defRPr lang="fr-FR" sz="2500" b="0" kern="1200" cap="all" baseline="0" noProof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US" noProof="0"/>
              <a:t>YYYY/MM/DD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E74E8C3D-024A-4ED6-AA2A-C1034A8F4A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1601" y="6562800"/>
            <a:ext cx="408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6DEE05B-3704-4A91-B3BE-6D9306C267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70399" y="6562800"/>
            <a:ext cx="72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8E7EA58A-C319-4F80-9E54-D658719F8C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1452" y="3125321"/>
            <a:ext cx="1729424" cy="330417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57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FD1CB-5C99-41C9-BA86-BB740E814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637" y="2066189"/>
            <a:ext cx="10440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2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8283542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8464752" y="350463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1810" y="1128410"/>
            <a:ext cx="2628064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59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Encode Sans ExpandedLight" pitchFamily="2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Encode Sans ExpandedLight" pitchFamily="2" charset="0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01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201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9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25387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37" y="2066191"/>
            <a:ext cx="10440000" cy="14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637" y="3042548"/>
            <a:ext cx="10440000" cy="241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6000" y="6562800"/>
            <a:ext cx="264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1" y="6562800"/>
            <a:ext cx="408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399" y="6562800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74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6" r:id="rId2"/>
    <p:sldLayoutId id="2147483674" r:id="rId3"/>
    <p:sldLayoutId id="2147483677" r:id="rId4"/>
    <p:sldLayoutId id="2147483691" r:id="rId5"/>
  </p:sldLayoutIdLst>
  <p:hf sldNum="0"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47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+mj-lt"/>
        <a:buNone/>
        <a:defRPr sz="2500" b="0" kern="1200" cap="none" baseline="0">
          <a:solidFill>
            <a:schemeClr val="bg1"/>
          </a:solidFill>
          <a:latin typeface="+mj-lt"/>
          <a:ea typeface="+mn-ea"/>
          <a:cs typeface="+mn-cs"/>
        </a:defRPr>
      </a:lvl1pPr>
      <a:lvl2pPr marL="324000" indent="-324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2pPr>
      <a:lvl3pPr marL="0" indent="0" algn="l" defTabSz="685800" rtl="0" eaLnBrk="1" latinLnBrk="0" hangingPunct="1">
        <a:lnSpc>
          <a:spcPct val="105000"/>
        </a:lnSpc>
        <a:spcBef>
          <a:spcPts val="0"/>
        </a:spcBef>
        <a:buSzPct val="120000"/>
        <a:buFont typeface="Encode Sans" pitchFamily="2" charset="0"/>
        <a:buNone/>
        <a:defRPr sz="15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3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988A7E5-E87A-40C8-853C-5046AFC26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2656" y="347664"/>
            <a:ext cx="1890713" cy="55006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798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8" r:id="rId2"/>
    <p:sldLayoutId id="2147483661" r:id="rId3"/>
    <p:sldLayoutId id="2147483679" r:id="rId4"/>
    <p:sldLayoutId id="2147483680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sldNum="0"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1" kern="1200" cap="all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slide" Target="slide3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slide" Target="slide48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47.xml"/><Relationship Id="rId4" Type="http://schemas.openxmlformats.org/officeDocument/2006/relationships/diagramLayout" Target="../diagrams/layout1.xml"/><Relationship Id="rId9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dmin1-medialibrary.stellantis.com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llantis.dam-broadcast.com/pm_12034_3247_3247579-7fsn29jj82.mp4" TargetMode="External"/><Relationship Id="rId2" Type="http://schemas.openxmlformats.org/officeDocument/2006/relationships/hyperlink" Target="https://stellantis.dam-broadcast.com/pm_12034_3175_3175508-g4ek2vkemh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tellantis.dam-broadcast.com/pm_12034_3247_3247594-o2fwlx7e1e.mp4" TargetMode="External"/><Relationship Id="rId4" Type="http://schemas.openxmlformats.org/officeDocument/2006/relationships/hyperlink" Target="https://stellantis.dam-broadcast.com/pm_12034_3174_3174743-5keska7psm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12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11" Type="http://schemas.openxmlformats.org/officeDocument/2006/relationships/slide" Target="slide22.xml"/><Relationship Id="rId5" Type="http://schemas.openxmlformats.org/officeDocument/2006/relationships/slide" Target="slide37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 Assets management system</a:t>
            </a:r>
            <a:br>
              <a:rPr lang="de-DE" dirty="0"/>
            </a:br>
            <a:br>
              <a:rPr lang="de-DE" dirty="0"/>
            </a:br>
            <a:r>
              <a:rPr lang="de-DE" b="1" dirty="0">
                <a:solidFill>
                  <a:srgbClr val="FFFF00"/>
                </a:solidFill>
              </a:rPr>
              <a:t>User Guide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54637" y="5986013"/>
            <a:ext cx="4557859" cy="466725"/>
          </a:xfrm>
        </p:spPr>
        <p:txBody>
          <a:bodyPr/>
          <a:lstStyle/>
          <a:p>
            <a:r>
              <a:rPr lang="de-DE" dirty="0"/>
              <a:t>General user Guide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34440" y="5334994"/>
            <a:ext cx="2881313" cy="466725"/>
          </a:xfrm>
        </p:spPr>
        <p:txBody>
          <a:bodyPr/>
          <a:lstStyle/>
          <a:p>
            <a:pPr algn="l"/>
            <a:r>
              <a:rPr lang="en-US" noProof="0" dirty="0"/>
              <a:t>April 2022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2766" y="324433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db3f10e2</a:t>
            </a:r>
          </a:p>
        </p:txBody>
      </p:sp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0C778FCC-6F2B-4B5F-9C08-F91B8E0F5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26130"/>
              </p:ext>
            </p:extLst>
          </p:nvPr>
        </p:nvGraphicFramePr>
        <p:xfrm>
          <a:off x="9163878" y="5456582"/>
          <a:ext cx="2510562" cy="108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354">
                  <a:extLst>
                    <a:ext uri="{9D8B030D-6E8A-4147-A177-3AD203B41FA5}">
                      <a16:colId xmlns:a16="http://schemas.microsoft.com/office/drawing/2014/main" val="2493633117"/>
                    </a:ext>
                  </a:extLst>
                </a:gridCol>
                <a:gridCol w="1442208">
                  <a:extLst>
                    <a:ext uri="{9D8B030D-6E8A-4147-A177-3AD203B41FA5}">
                      <a16:colId xmlns:a16="http://schemas.microsoft.com/office/drawing/2014/main" val="2243954481"/>
                    </a:ext>
                  </a:extLst>
                </a:gridCol>
              </a:tblGrid>
              <a:tr h="271704">
                <a:tc>
                  <a:txBody>
                    <a:bodyPr/>
                    <a:lstStyle/>
                    <a:p>
                      <a:r>
                        <a:rPr lang="fr-FR" sz="1000" dirty="0"/>
                        <a:t>Update Date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Comment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697730"/>
                  </a:ext>
                </a:extLst>
              </a:tr>
              <a:tr h="271704">
                <a:tc>
                  <a:txBody>
                    <a:bodyPr/>
                    <a:lstStyle/>
                    <a:p>
                      <a:r>
                        <a:rPr lang="fr-FR" sz="1000" dirty="0"/>
                        <a:t>2021/10/18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Initial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782179"/>
                  </a:ext>
                </a:extLst>
              </a:tr>
              <a:tr h="271704">
                <a:tc>
                  <a:txBody>
                    <a:bodyPr/>
                    <a:lstStyle/>
                    <a:p>
                      <a:r>
                        <a:rPr lang="fr-FR" sz="1000" dirty="0"/>
                        <a:t>2022/01/17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46949"/>
                  </a:ext>
                </a:extLst>
              </a:tr>
              <a:tr h="271704">
                <a:tc>
                  <a:txBody>
                    <a:bodyPr/>
                    <a:lstStyle/>
                    <a:p>
                      <a:r>
                        <a:rPr lang="fr-FR" sz="1000" dirty="0"/>
                        <a:t>2022/04/15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Add</a:t>
                      </a:r>
                      <a:r>
                        <a:rPr lang="fr-FR" sz="1000" dirty="0"/>
                        <a:t> tutorial page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960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93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Espace réservé du contenu 6">
            <a:extLst>
              <a:ext uri="{FF2B5EF4-FFF2-40B4-BE49-F238E27FC236}">
                <a16:creationId xmlns:a16="http://schemas.microsoft.com/office/drawing/2014/main" id="{B6CAA9BB-2068-4438-9268-D55FF710D0D5}"/>
              </a:ext>
            </a:extLst>
          </p:cNvPr>
          <p:cNvGraphicFramePr>
            <a:graphicFrameLocks/>
          </p:cNvGraphicFramePr>
          <p:nvPr/>
        </p:nvGraphicFramePr>
        <p:xfrm>
          <a:off x="118279" y="785813"/>
          <a:ext cx="11955439" cy="5956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449849"/>
            <a:ext cx="9683261" cy="335964"/>
          </a:xfrm>
        </p:spPr>
        <p:txBody>
          <a:bodyPr/>
          <a:lstStyle/>
          <a:p>
            <a:r>
              <a:rPr lang="en-US" dirty="0"/>
              <a:t>WBT LOCALIZATION PROCESS USING ARTICULATE STORYLINE AND THE DAMS</a:t>
            </a:r>
          </a:p>
        </p:txBody>
      </p:sp>
      <p:sp>
        <p:nvSpPr>
          <p:cNvPr id="21" name="Rectangle à coins arrondis 18"/>
          <p:cNvSpPr/>
          <p:nvPr/>
        </p:nvSpPr>
        <p:spPr>
          <a:xfrm>
            <a:off x="849516" y="964321"/>
            <a:ext cx="10311897" cy="385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WORKFLOW</a:t>
            </a: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912237" y="5661565"/>
            <a:ext cx="1177742" cy="363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More details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235" y="5661564"/>
            <a:ext cx="1177742" cy="363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More details</a:t>
            </a:r>
          </a:p>
        </p:txBody>
      </p:sp>
      <p:sp>
        <p:nvSpPr>
          <p:cNvPr id="10" name="Rectangle 9">
            <a:hlinkClick r:id="rId10" action="ppaction://hlinksldjump"/>
          </p:cNvPr>
          <p:cNvSpPr/>
          <p:nvPr/>
        </p:nvSpPr>
        <p:spPr>
          <a:xfrm>
            <a:off x="5484394" y="5651403"/>
            <a:ext cx="1177742" cy="363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More details</a:t>
            </a:r>
          </a:p>
        </p:txBody>
      </p:sp>
      <p:sp>
        <p:nvSpPr>
          <p:cNvPr id="11" name="Rectangle 10">
            <a:hlinkClick r:id="rId11" action="ppaction://hlinksldjump"/>
          </p:cNvPr>
          <p:cNvSpPr/>
          <p:nvPr/>
        </p:nvSpPr>
        <p:spPr>
          <a:xfrm>
            <a:off x="7763553" y="5661563"/>
            <a:ext cx="1177742" cy="363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More details</a:t>
            </a:r>
          </a:p>
        </p:txBody>
      </p:sp>
      <p:sp>
        <p:nvSpPr>
          <p:cNvPr id="12" name="Rectangle 11">
            <a:hlinkClick r:id="rId12" action="ppaction://hlinksldjump"/>
          </p:cNvPr>
          <p:cNvSpPr/>
          <p:nvPr/>
        </p:nvSpPr>
        <p:spPr>
          <a:xfrm>
            <a:off x="9983671" y="5651403"/>
            <a:ext cx="1177742" cy="363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More details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7235" y="6372661"/>
            <a:ext cx="9526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tx2"/>
                </a:solidFill>
              </a:rPr>
              <a:t>Refers</a:t>
            </a:r>
            <a:r>
              <a:rPr lang="fr-FR" sz="1400" dirty="0">
                <a:solidFill>
                  <a:schemeClr val="tx2"/>
                </a:solidFill>
              </a:rPr>
              <a:t> to </a:t>
            </a:r>
            <a:r>
              <a:rPr lang="en-US" sz="1400" dirty="0">
                <a:solidFill>
                  <a:schemeClr val="tx2"/>
                </a:solidFill>
              </a:rPr>
              <a:t>SG501649D05 WBT localization process to get more details</a:t>
            </a:r>
            <a:endParaRPr lang="fr-FR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4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4773" y="3709352"/>
            <a:ext cx="6082454" cy="792000"/>
          </a:xfrm>
        </p:spPr>
        <p:txBody>
          <a:bodyPr/>
          <a:lstStyle/>
          <a:p>
            <a:r>
              <a:rPr lang="de-DE" dirty="0"/>
              <a:t>Back </a:t>
            </a:r>
            <a:r>
              <a:rPr lang="de-DE" dirty="0" err="1"/>
              <a:t>office</a:t>
            </a:r>
            <a:r>
              <a:rPr lang="de-DE" dirty="0"/>
              <a:t> &amp; Frontend Interface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398723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Frontend </a:t>
            </a:r>
            <a:r>
              <a:rPr lang="de-DE" sz="1200" i="1" u="sng" dirty="0"/>
              <a:t>https://medialibrary.stellantis.com/retailtraining/identification</a:t>
            </a:r>
          </a:p>
          <a:p>
            <a:r>
              <a:rPr lang="de-DE" sz="1100" b="0" i="1" dirty="0" err="1"/>
              <a:t>With</a:t>
            </a:r>
            <a:r>
              <a:rPr lang="de-DE" sz="1100" b="0" i="1" dirty="0"/>
              <a:t> frontend interface, the functionalities are limited. Users </a:t>
            </a:r>
            <a:r>
              <a:rPr lang="de-DE" sz="1100" b="0" i="1" dirty="0" err="1"/>
              <a:t>can</a:t>
            </a:r>
            <a:r>
              <a:rPr lang="de-DE" sz="1100" b="0" i="1" dirty="0"/>
              <a:t> </a:t>
            </a:r>
            <a:r>
              <a:rPr lang="de-DE" sz="1100" b="0" i="1" dirty="0" err="1"/>
              <a:t>only</a:t>
            </a:r>
            <a:r>
              <a:rPr lang="de-DE" sz="1100" b="0" i="1" dirty="0"/>
              <a:t> </a:t>
            </a:r>
            <a:r>
              <a:rPr lang="de-DE" sz="1100" b="0" dirty="0"/>
              <a:t>:</a:t>
            </a:r>
          </a:p>
          <a:p>
            <a:endParaRPr lang="de-DE" sz="1200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DAMS : Frontend &amp; Backend Interface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4341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Back </a:t>
            </a:r>
            <a:r>
              <a:rPr lang="de-DE" dirty="0" err="1"/>
              <a:t>office</a:t>
            </a:r>
            <a:r>
              <a:rPr lang="de-DE" dirty="0"/>
              <a:t> </a:t>
            </a:r>
            <a:r>
              <a:rPr lang="de-DE" sz="1200" i="1" u="sng" dirty="0"/>
              <a:t>https://admin1-medialibrary.stellantis.com/</a:t>
            </a:r>
          </a:p>
          <a:p>
            <a:r>
              <a:rPr lang="de-DE" sz="1100" b="0" i="1" dirty="0"/>
              <a:t>With backend interface, users are allow to :</a:t>
            </a:r>
            <a:endParaRPr lang="de-DE" sz="1200" b="0" i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" b="94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78828" y="6227379"/>
            <a:ext cx="1190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           * The purpose of using Frontend interface is to restrict some users to access some functionalities e.g. Creating folders etc...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471893"/>
              </p:ext>
            </p:extLst>
          </p:nvPr>
        </p:nvGraphicFramePr>
        <p:xfrm>
          <a:off x="955828" y="2007346"/>
          <a:ext cx="4668214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4107">
                  <a:extLst>
                    <a:ext uri="{9D8B030D-6E8A-4147-A177-3AD203B41FA5}">
                      <a16:colId xmlns:a16="http://schemas.microsoft.com/office/drawing/2014/main" val="784176921"/>
                    </a:ext>
                  </a:extLst>
                </a:gridCol>
                <a:gridCol w="2334107">
                  <a:extLst>
                    <a:ext uri="{9D8B030D-6E8A-4147-A177-3AD203B41FA5}">
                      <a16:colId xmlns:a16="http://schemas.microsoft.com/office/drawing/2014/main" val="1987995400"/>
                    </a:ext>
                  </a:extLst>
                </a:gridCol>
              </a:tblGrid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Search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066995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Send an asset: to one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or more people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801545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Downlaod an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asset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808464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Set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up baskets and share them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1023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562742"/>
              </p:ext>
            </p:extLst>
          </p:nvPr>
        </p:nvGraphicFramePr>
        <p:xfrm>
          <a:off x="6630276" y="1874672"/>
          <a:ext cx="4368800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78417692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987995400"/>
                    </a:ext>
                  </a:extLst>
                </a:gridCol>
              </a:tblGrid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Search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( simple &amp; advanced)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Upload 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and  publish assets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066995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Send an asset: to one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or more people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Fill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out metadata for the uploaded assets 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801545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Downlaod an</a:t>
                      </a:r>
                      <a:r>
                        <a:rPr lang="de-DE" sz="700" baseline="0" dirty="0">
                          <a:solidFill>
                            <a:schemeClr val="bg1"/>
                          </a:solidFill>
                        </a:rPr>
                        <a:t> asset</a:t>
                      </a: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Folder tree management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808464"/>
                  </a:ext>
                </a:extLst>
              </a:tr>
              <a:tr h="18158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dirty="0">
                          <a:solidFill>
                            <a:schemeClr val="bg1"/>
                          </a:solidFill>
                        </a:rPr>
                        <a:t>Manage baskets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1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00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LOGIN PROCESS FOR DAMS BACKOFFICE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EEA71B-F241-43B9-B385-710A482FEF6F}"/>
              </a:ext>
            </a:extLst>
          </p:cNvPr>
          <p:cNvSpPr txBox="1"/>
          <p:nvPr/>
        </p:nvSpPr>
        <p:spPr>
          <a:xfrm>
            <a:off x="863530" y="1128410"/>
            <a:ext cx="1027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As a </a:t>
            </a:r>
            <a:r>
              <a:rPr lang="de-DE" dirty="0" err="1">
                <a:solidFill>
                  <a:schemeClr val="tx1"/>
                </a:solidFill>
              </a:rPr>
              <a:t>contributor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you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get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into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system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i="1" dirty="0">
                <a:solidFill>
                  <a:srgbClr val="243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office </a:t>
            </a:r>
            <a:r>
              <a:rPr lang="de-DE" dirty="0">
                <a:solidFill>
                  <a:schemeClr val="tx1"/>
                </a:solidFill>
              </a:rPr>
              <a:t>URL :      </a:t>
            </a:r>
            <a:r>
              <a:rPr lang="de-DE" i="1" u="sng" dirty="0">
                <a:hlinkClick r:id="rId2"/>
              </a:rPr>
              <a:t>https://admin1-medialibrary.stellantis.com/</a:t>
            </a:r>
            <a:endParaRPr lang="en-US" dirty="0"/>
          </a:p>
          <a:p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06A4EA-8C69-4719-998A-C232ABC3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64" y="2965864"/>
            <a:ext cx="7264533" cy="3554665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7009CFC9-B83B-465C-803C-7DA5C5FFE666}"/>
              </a:ext>
            </a:extLst>
          </p:cNvPr>
          <p:cNvSpPr/>
          <p:nvPr/>
        </p:nvSpPr>
        <p:spPr>
          <a:xfrm>
            <a:off x="863529" y="1840766"/>
            <a:ext cx="3340171" cy="3242493"/>
          </a:xfrm>
          <a:prstGeom prst="wedgeRectCallout">
            <a:avLst>
              <a:gd name="adj1" fmla="val 98793"/>
              <a:gd name="adj2" fmla="val 11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If </a:t>
            </a:r>
            <a:r>
              <a:rPr lang="fr-FR" dirty="0" err="1"/>
              <a:t>your</a:t>
            </a:r>
            <a:r>
              <a:rPr lang="fr-FR" dirty="0"/>
              <a:t> ID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Stellantis</a:t>
            </a:r>
            <a:r>
              <a:rPr lang="fr-FR" dirty="0"/>
              <a:t> ID (e.g. E595895), click first on « </a:t>
            </a:r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err="1"/>
              <a:t>connection</a:t>
            </a:r>
            <a:r>
              <a:rPr lang="fr-FR" dirty="0"/>
              <a:t> » and </a:t>
            </a:r>
            <a:r>
              <a:rPr lang="fr-FR" dirty="0" err="1"/>
              <a:t>then</a:t>
            </a:r>
            <a:r>
              <a:rPr lang="fr-FR" dirty="0"/>
              <a:t> enter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Stellantis</a:t>
            </a:r>
            <a:r>
              <a:rPr lang="fr-FR" dirty="0"/>
              <a:t> </a:t>
            </a:r>
            <a:r>
              <a:rPr lang="fr-FR" dirty="0" err="1"/>
              <a:t>crendentials</a:t>
            </a:r>
            <a:r>
              <a:rPr lang="fr-FR" dirty="0"/>
              <a:t> in the </a:t>
            </a:r>
            <a:r>
              <a:rPr lang="fr-FR" dirty="0" err="1"/>
              <a:t>next</a:t>
            </a:r>
            <a:r>
              <a:rPr lang="fr-FR" dirty="0"/>
              <a:t> pop-up </a:t>
            </a:r>
            <a:r>
              <a:rPr lang="fr-FR" dirty="0" err="1"/>
              <a:t>window</a:t>
            </a:r>
            <a:endParaRPr lang="fr-FR" dirty="0"/>
          </a:p>
        </p:txBody>
      </p:sp>
      <p:pic>
        <p:nvPicPr>
          <p:cNvPr id="15" name="Image 21" descr="Avviso con riempimento a tinta unita">
            <a:extLst>
              <a:ext uri="{FF2B5EF4-FFF2-40B4-BE49-F238E27FC236}">
                <a16:creationId xmlns:a16="http://schemas.microsoft.com/office/drawing/2014/main" id="{469AF0CA-B0E5-4E56-A6F9-63877AE73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83677" y="2017214"/>
            <a:ext cx="1099873" cy="1099873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BA329B66-98F7-479E-B0D2-22B21A5F7006}"/>
              </a:ext>
            </a:extLst>
          </p:cNvPr>
          <p:cNvSpPr/>
          <p:nvPr/>
        </p:nvSpPr>
        <p:spPr>
          <a:xfrm>
            <a:off x="9042329" y="2117337"/>
            <a:ext cx="2743271" cy="1999501"/>
          </a:xfrm>
          <a:prstGeom prst="wedgeRectCallout">
            <a:avLst>
              <a:gd name="adj1" fmla="val -79910"/>
              <a:gd name="adj2" fmla="val 62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r>
              <a:rPr lang="fr-FR" dirty="0"/>
              <a:t>If </a:t>
            </a:r>
            <a:r>
              <a:rPr lang="fr-FR" dirty="0" err="1"/>
              <a:t>your</a:t>
            </a:r>
            <a:r>
              <a:rPr lang="fr-FR" dirty="0"/>
              <a:t> ID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mail </a:t>
            </a:r>
            <a:r>
              <a:rPr lang="fr-FR" dirty="0" err="1"/>
              <a:t>adress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enter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mail and </a:t>
            </a:r>
            <a:r>
              <a:rPr lang="fr-FR" dirty="0" err="1"/>
              <a:t>password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31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79104"/>
          </a:xfrm>
          <a:solidFill>
            <a:srgbClr val="FFC000">
              <a:alpha val="71000"/>
            </a:srgbClr>
          </a:solidFill>
        </p:spPr>
        <p:txBody>
          <a:bodyPr anchor="ctr"/>
          <a:lstStyle/>
          <a:p>
            <a:pPr algn="ctr"/>
            <a:r>
              <a:rPr lang="de-DE" sz="4000" b="1" dirty="0"/>
              <a:t>DAMS </a:t>
            </a:r>
            <a:r>
              <a:rPr lang="de-DE" sz="4000" b="1" cap="none" dirty="0"/>
              <a:t>Tutorial</a:t>
            </a:r>
            <a:endParaRPr lang="en-US" sz="4000" b="1" cap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91275"/>
            <a:ext cx="1242391" cy="4667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411357" y="6520070"/>
            <a:ext cx="2668518" cy="25855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/>
                <a:ea typeface="+mn-ea"/>
                <a:cs typeface="+mn-cs"/>
              </a:rPr>
              <a:t>CSMO/TRNG/TECT</a:t>
            </a:r>
          </a:p>
        </p:txBody>
      </p:sp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1EA14943-BB1F-4003-A518-DCC08F35536B}"/>
              </a:ext>
            </a:extLst>
          </p:cNvPr>
          <p:cNvGraphicFramePr>
            <a:graphicFrameLocks noGrp="1"/>
          </p:cNvGraphicFramePr>
          <p:nvPr/>
        </p:nvGraphicFramePr>
        <p:xfrm>
          <a:off x="1290430" y="2306013"/>
          <a:ext cx="9611139" cy="376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6721">
                  <a:extLst>
                    <a:ext uri="{9D8B030D-6E8A-4147-A177-3AD203B41FA5}">
                      <a16:colId xmlns:a16="http://schemas.microsoft.com/office/drawing/2014/main" val="1384290889"/>
                    </a:ext>
                  </a:extLst>
                </a:gridCol>
                <a:gridCol w="2544418">
                  <a:extLst>
                    <a:ext uri="{9D8B030D-6E8A-4147-A177-3AD203B41FA5}">
                      <a16:colId xmlns:a16="http://schemas.microsoft.com/office/drawing/2014/main" val="3239168259"/>
                    </a:ext>
                  </a:extLst>
                </a:gridCol>
              </a:tblGrid>
              <a:tr h="580612">
                <a:tc>
                  <a:txBody>
                    <a:bodyPr/>
                    <a:lstStyle/>
                    <a:p>
                      <a:r>
                        <a:rPr lang="fr-FR" sz="2400" dirty="0"/>
                        <a:t>WHAT FOR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Links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14362"/>
                  </a:ext>
                </a:extLst>
              </a:tr>
              <a:tr h="800930">
                <a:tc>
                  <a:txBody>
                    <a:bodyPr/>
                    <a:lstStyle/>
                    <a:p>
                      <a:r>
                        <a:rPr lang="fr-FR" sz="2000" b="1" dirty="0" err="1"/>
                        <a:t>Upload</a:t>
                      </a:r>
                      <a:r>
                        <a:rPr lang="fr-FR" sz="2000" b="1" dirty="0"/>
                        <a:t> and </a:t>
                      </a:r>
                      <a:r>
                        <a:rPr lang="fr-FR" sz="2000" b="1" dirty="0" err="1"/>
                        <a:t>share</a:t>
                      </a:r>
                      <a:r>
                        <a:rPr lang="fr-FR" sz="2000" b="1" dirty="0"/>
                        <a:t> </a:t>
                      </a:r>
                      <a:r>
                        <a:rPr lang="fr-FR" sz="2000" dirty="0"/>
                        <a:t>an asset</a:t>
                      </a:r>
                      <a:endParaRPr lang="en-US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hlinkClick r:id="rId2"/>
                        </a:rPr>
                        <a:t>Tutorial (EN)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432251"/>
                  </a:ext>
                </a:extLst>
              </a:tr>
              <a:tr h="785191">
                <a:tc>
                  <a:txBody>
                    <a:bodyPr/>
                    <a:lstStyle/>
                    <a:p>
                      <a:r>
                        <a:rPr lang="fr-FR" sz="2000" dirty="0"/>
                        <a:t>Use the </a:t>
                      </a:r>
                      <a:r>
                        <a:rPr lang="fr-FR" sz="2000" b="1" dirty="0"/>
                        <a:t>Basket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feature</a:t>
                      </a:r>
                      <a:r>
                        <a:rPr lang="fr-FR" sz="2000" dirty="0"/>
                        <a:t> to </a:t>
                      </a:r>
                      <a:r>
                        <a:rPr lang="fr-FR" sz="2000" b="1" i="0" dirty="0" err="1"/>
                        <a:t>share</a:t>
                      </a:r>
                      <a:r>
                        <a:rPr lang="fr-FR" sz="2000" b="1" i="0" dirty="0"/>
                        <a:t> a </a:t>
                      </a:r>
                      <a:r>
                        <a:rPr lang="fr-FR" sz="2000" b="1" i="0" dirty="0" err="1"/>
                        <a:t>series</a:t>
                      </a:r>
                      <a:r>
                        <a:rPr lang="fr-FR" sz="2000" b="1" i="0" dirty="0"/>
                        <a:t> of assets</a:t>
                      </a:r>
                      <a:endParaRPr lang="en-US" sz="20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hlinkClick r:id="rId3"/>
                        </a:rPr>
                        <a:t>Tutorial (EN)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388609"/>
                  </a:ext>
                </a:extLst>
              </a:tr>
              <a:tr h="829273">
                <a:tc>
                  <a:txBody>
                    <a:bodyPr/>
                    <a:lstStyle/>
                    <a:p>
                      <a:r>
                        <a:rPr lang="fr-FR" sz="2000" b="1" dirty="0"/>
                        <a:t>Sauvegarder et partager </a:t>
                      </a:r>
                      <a:r>
                        <a:rPr lang="fr-FR" sz="2000" dirty="0"/>
                        <a:t>un contenu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hlinkClick r:id="rId4"/>
                        </a:rPr>
                        <a:t>Tutoriel (FR)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124515"/>
                  </a:ext>
                </a:extLst>
              </a:tr>
              <a:tr h="773374">
                <a:tc>
                  <a:txBody>
                    <a:bodyPr/>
                    <a:lstStyle/>
                    <a:p>
                      <a:r>
                        <a:rPr lang="fr-FR" sz="2000" dirty="0"/>
                        <a:t>Utiliser la fonction </a:t>
                      </a:r>
                      <a:r>
                        <a:rPr lang="fr-FR" sz="2000" b="1" dirty="0"/>
                        <a:t>Panier</a:t>
                      </a:r>
                      <a:r>
                        <a:rPr lang="fr-FR" sz="2000" dirty="0"/>
                        <a:t> pour partager </a:t>
                      </a:r>
                      <a:r>
                        <a:rPr lang="fr-FR" sz="2000" b="1" dirty="0"/>
                        <a:t>plusieurs contenus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hlinkClick r:id="rId5"/>
                        </a:rPr>
                        <a:t>Tutoriel (FR)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992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591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8321" y="3709352"/>
            <a:ext cx="6096000" cy="792000"/>
          </a:xfrm>
        </p:spPr>
        <p:txBody>
          <a:bodyPr/>
          <a:lstStyle/>
          <a:p>
            <a:r>
              <a:rPr lang="de-DE" dirty="0"/>
              <a:t>Perform Text Search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56214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Perform a text search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b="0" dirty="0"/>
              <a:t>To perform a text search on items:</a:t>
            </a:r>
          </a:p>
          <a:p>
            <a:r>
              <a:rPr lang="en-US" sz="1200" b="0" dirty="0"/>
              <a:t>Hover over the search menu and click on </a:t>
            </a:r>
            <a:r>
              <a:rPr lang="en-US" sz="1200" dirty="0"/>
              <a:t>Text search</a:t>
            </a:r>
            <a:r>
              <a:rPr lang="en-US" sz="1200" b="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7" y="923803"/>
            <a:ext cx="7569375" cy="527810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90504" y="921706"/>
            <a:ext cx="681769" cy="41340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74100" y="1232953"/>
            <a:ext cx="844952" cy="2486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27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Perform a text search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260358"/>
          </a:xfrm>
        </p:spPr>
        <p:txBody>
          <a:bodyPr/>
          <a:lstStyle/>
          <a:p>
            <a:r>
              <a:rPr lang="en-US" sz="1100" b="0" dirty="0"/>
              <a:t>Enter the terms of your choice in the search field.</a:t>
            </a:r>
            <a:br>
              <a:rPr lang="en-US" sz="1100" b="0" dirty="0"/>
            </a:br>
            <a:r>
              <a:rPr lang="en-US" sz="1100" b="0" dirty="0"/>
              <a:t>Using search operators guarantees more relevant results. You can separate search terms using the operators:</a:t>
            </a:r>
          </a:p>
          <a:p>
            <a:pPr lvl="1"/>
            <a:r>
              <a:rPr lang="en-US" sz="1100" b="1" dirty="0"/>
              <a:t>AND</a:t>
            </a:r>
            <a:r>
              <a:rPr lang="en-US" sz="1100" dirty="0"/>
              <a:t>: to find the items indexed by both terms.</a:t>
            </a:r>
          </a:p>
          <a:p>
            <a:pPr lvl="1"/>
            <a:r>
              <a:rPr lang="en-US" sz="1100" b="1" dirty="0"/>
              <a:t>OR</a:t>
            </a:r>
            <a:r>
              <a:rPr lang="en-US" sz="1100" dirty="0"/>
              <a:t>: to find the items indexed by at least one of the two terms.</a:t>
            </a:r>
          </a:p>
          <a:p>
            <a:pPr lvl="1"/>
            <a:r>
              <a:rPr lang="en-US" sz="1100" b="1" dirty="0"/>
              <a:t>NOT</a:t>
            </a:r>
            <a:r>
              <a:rPr lang="en-US" sz="1100" dirty="0"/>
              <a:t>: to reduce the items indexed by the first term to those excluding the second term. It enables to </a:t>
            </a:r>
            <a:r>
              <a:rPr lang="en-US" sz="1100" dirty="0" err="1"/>
              <a:t>exlude</a:t>
            </a:r>
            <a:r>
              <a:rPr lang="en-US" sz="1100" dirty="0"/>
              <a:t> some results from the search (for instance video AND mp3 NOT French to search videos and sound files but not in French)</a:t>
            </a:r>
          </a:p>
          <a:p>
            <a:r>
              <a:rPr lang="en-US" sz="1100" b="0" dirty="0"/>
              <a:t>Click on </a:t>
            </a:r>
            <a:r>
              <a:rPr lang="en-US" sz="1100" b="0" i="1" dirty="0"/>
              <a:t>the search button</a:t>
            </a:r>
            <a:r>
              <a:rPr lang="en-US" sz="1100" b="0" dirty="0"/>
              <a:t> or press the </a:t>
            </a:r>
            <a:r>
              <a:rPr lang="en-US" sz="1100" dirty="0"/>
              <a:t>Enter</a:t>
            </a:r>
            <a:r>
              <a:rPr lang="en-US" sz="1100" b="0" dirty="0"/>
              <a:t> key.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99" y="1110002"/>
            <a:ext cx="7545717" cy="49204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02100" y="1428288"/>
            <a:ext cx="1905029" cy="273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Elbow Connector 4"/>
          <p:cNvCxnSpPr/>
          <p:nvPr/>
        </p:nvCxnSpPr>
        <p:spPr>
          <a:xfrm>
            <a:off x="3652392" y="1701478"/>
            <a:ext cx="497711" cy="255963"/>
          </a:xfrm>
          <a:prstGeom prst="bentConnector3">
            <a:avLst>
              <a:gd name="adj1" fmla="val -3489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36333" y="1701478"/>
            <a:ext cx="132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Search button</a:t>
            </a:r>
          </a:p>
        </p:txBody>
      </p:sp>
      <p:cxnSp>
        <p:nvCxnSpPr>
          <p:cNvPr id="16" name="Elbow Connector 15"/>
          <p:cNvCxnSpPr/>
          <p:nvPr/>
        </p:nvCxnSpPr>
        <p:spPr>
          <a:xfrm flipV="1">
            <a:off x="717630" y="1577583"/>
            <a:ext cx="854180" cy="37985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796" y="1644401"/>
            <a:ext cx="132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Search Field</a:t>
            </a:r>
          </a:p>
        </p:txBody>
      </p:sp>
    </p:spTree>
    <p:extLst>
      <p:ext uri="{BB962C8B-B14F-4D97-AF65-F5344CB8AC3E}">
        <p14:creationId xmlns:p14="http://schemas.microsoft.com/office/powerpoint/2010/main" val="73943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Perform a text search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b="0" dirty="0"/>
              <a:t>To reduce the results obtained, you can use the different filters located above the results:</a:t>
            </a:r>
          </a:p>
          <a:p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Type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Labels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Refine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More options.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99" y="1110002"/>
            <a:ext cx="7545717" cy="49204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52392" y="1377289"/>
            <a:ext cx="2578293" cy="3368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Elbow Connector 4"/>
          <p:cNvCxnSpPr/>
          <p:nvPr/>
        </p:nvCxnSpPr>
        <p:spPr>
          <a:xfrm>
            <a:off x="6230685" y="1545732"/>
            <a:ext cx="922469" cy="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12176" y="1422622"/>
            <a:ext cx="132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2818806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Perform a text search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b="0" dirty="0"/>
              <a:t>To reduce the results obtained, you can use the different filters located above the results:</a:t>
            </a:r>
          </a:p>
          <a:p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Type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Labels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Refine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More options.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r>
              <a:rPr lang="en-US" sz="1200" b="0" dirty="0"/>
              <a:t>* All these information should have been entered when the assets are uploaded. These will be explained in later Chapter - UPLOAD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99" y="1110002"/>
            <a:ext cx="7545717" cy="49204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52392" y="1377289"/>
            <a:ext cx="2578293" cy="3368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Elbow Connector 4"/>
          <p:cNvCxnSpPr/>
          <p:nvPr/>
        </p:nvCxnSpPr>
        <p:spPr>
          <a:xfrm>
            <a:off x="6230685" y="1545732"/>
            <a:ext cx="922469" cy="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12176" y="1422622"/>
            <a:ext cx="132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238058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Content 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/>
      </p:pic>
      <p:sp>
        <p:nvSpPr>
          <p:cNvPr id="22" name="Text Placeholder 18">
            <a:hlinkClick r:id="rId4" action="ppaction://hlinksldjump"/>
          </p:cNvPr>
          <p:cNvSpPr txBox="1">
            <a:spLocks/>
          </p:cNvSpPr>
          <p:nvPr/>
        </p:nvSpPr>
        <p:spPr>
          <a:xfrm>
            <a:off x="546100" y="3206814"/>
            <a:ext cx="4932000" cy="48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</p:txBody>
      </p:sp>
      <p:sp>
        <p:nvSpPr>
          <p:cNvPr id="24" name="Text Placeholder 18"/>
          <p:cNvSpPr txBox="1">
            <a:spLocks/>
          </p:cNvSpPr>
          <p:nvPr/>
        </p:nvSpPr>
        <p:spPr>
          <a:xfrm>
            <a:off x="546100" y="3778344"/>
            <a:ext cx="4932000" cy="48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</p:txBody>
      </p:sp>
      <p:sp>
        <p:nvSpPr>
          <p:cNvPr id="25" name="Text Placeholder 18">
            <a:hlinkClick r:id="rId5" action="ppaction://hlinksldjump"/>
          </p:cNvPr>
          <p:cNvSpPr txBox="1">
            <a:spLocks/>
          </p:cNvSpPr>
          <p:nvPr/>
        </p:nvSpPr>
        <p:spPr>
          <a:xfrm>
            <a:off x="546100" y="4429499"/>
            <a:ext cx="4932000" cy="48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</p:txBody>
      </p:sp>
      <p:sp>
        <p:nvSpPr>
          <p:cNvPr id="26" name="Text Placeholder 18"/>
          <p:cNvSpPr txBox="1">
            <a:spLocks/>
          </p:cNvSpPr>
          <p:nvPr/>
        </p:nvSpPr>
        <p:spPr>
          <a:xfrm>
            <a:off x="546100" y="5080654"/>
            <a:ext cx="4932000" cy="48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</p:txBody>
      </p:sp>
      <p:sp>
        <p:nvSpPr>
          <p:cNvPr id="27" name="Text Placeholder 18">
            <a:hlinkClick r:id="rId6" action="ppaction://hlinksldjump"/>
          </p:cNvPr>
          <p:cNvSpPr txBox="1">
            <a:spLocks/>
          </p:cNvSpPr>
          <p:nvPr/>
        </p:nvSpPr>
        <p:spPr>
          <a:xfrm>
            <a:off x="619252" y="1369722"/>
            <a:ext cx="4932000" cy="48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3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7" action="ppaction://hlinksldjump"/>
              </a:rPr>
              <a:t>DAMS: Definition </a:t>
            </a:r>
            <a:r>
              <a:rPr lang="de-DE" dirty="0">
                <a:solidFill>
                  <a:srgbClr val="FF0000"/>
                </a:solidFill>
                <a:hlinkClick r:id="rId7" action="ppaction://hlinksldjump"/>
              </a:rPr>
              <a:t>(New)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8" action="ppaction://hlinksldjump"/>
              </a:rPr>
              <a:t>Users </a:t>
            </a:r>
            <a:r>
              <a:rPr lang="de-DE" dirty="0">
                <a:solidFill>
                  <a:srgbClr val="FF0000"/>
                </a:solidFill>
                <a:hlinkClick r:id="rId8" action="ppaction://hlinksldjump"/>
              </a:rPr>
              <a:t>(Updated)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9" action="ppaction://hlinksldjump"/>
              </a:rPr>
              <a:t>Global </a:t>
            </a:r>
            <a:r>
              <a:rPr lang="de-DE" dirty="0" err="1">
                <a:solidFill>
                  <a:srgbClr val="243782"/>
                </a:solidFill>
                <a:hlinkClick r:id="rId9" action="ppaction://hlinksldjump"/>
              </a:rPr>
              <a:t>process</a:t>
            </a: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6" action="ppaction://hlinksldjump"/>
              </a:rPr>
              <a:t>Backend &amp; Frontend </a:t>
            </a:r>
            <a:r>
              <a:rPr lang="de-DE" dirty="0" err="1">
                <a:solidFill>
                  <a:srgbClr val="243782"/>
                </a:solidFill>
                <a:hlinkClick r:id="rId6" action="ppaction://hlinksldjump"/>
              </a:rPr>
              <a:t>interface</a:t>
            </a: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243782"/>
                </a:solidFill>
                <a:hlinkClick r:id="rId4" action="ppaction://hlinksldjump"/>
              </a:rPr>
              <a:t>Perform</a:t>
            </a:r>
            <a:r>
              <a:rPr lang="de-DE" dirty="0">
                <a:solidFill>
                  <a:srgbClr val="243782"/>
                </a:solidFill>
                <a:hlinkClick r:id="rId4" action="ppaction://hlinksldjump"/>
              </a:rPr>
              <a:t> Text Search</a:t>
            </a: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243782"/>
                </a:solidFill>
                <a:hlinkClick r:id="rId10" action="ppaction://hlinksldjump"/>
              </a:rPr>
              <a:t>Explore</a:t>
            </a:r>
            <a:r>
              <a:rPr lang="de-DE" dirty="0">
                <a:solidFill>
                  <a:srgbClr val="243782"/>
                </a:solidFill>
                <a:hlinkClick r:id="rId10" action="ppaction://hlinksldjump"/>
              </a:rPr>
              <a:t> Folder </a:t>
            </a:r>
            <a:r>
              <a:rPr lang="de-DE" dirty="0" err="1">
                <a:solidFill>
                  <a:srgbClr val="243782"/>
                </a:solidFill>
                <a:hlinkClick r:id="rId10" action="ppaction://hlinksldjump"/>
              </a:rPr>
              <a:t>Tree</a:t>
            </a: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11" action="ppaction://hlinksldjump"/>
              </a:rPr>
              <a:t>Upload </a:t>
            </a:r>
            <a:r>
              <a:rPr lang="de-DE" dirty="0" err="1">
                <a:solidFill>
                  <a:srgbClr val="243782"/>
                </a:solidFill>
                <a:hlinkClick r:id="rId11" action="ppaction://hlinksldjump"/>
              </a:rPr>
              <a:t>assets</a:t>
            </a:r>
            <a:r>
              <a:rPr lang="de-DE" dirty="0">
                <a:solidFill>
                  <a:srgbClr val="243782"/>
                </a:solidFill>
                <a:hlinkClick r:id="rId11" action="ppaction://hlinksldjump"/>
              </a:rPr>
              <a:t> </a:t>
            </a:r>
            <a:r>
              <a:rPr lang="de-DE" dirty="0">
                <a:solidFill>
                  <a:srgbClr val="FF0000"/>
                </a:solidFill>
                <a:hlinkClick r:id="rId11" action="ppaction://hlinksldjump"/>
              </a:rPr>
              <a:t>(Updated)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12" action="ppaction://hlinksldjump"/>
              </a:rPr>
              <a:t>Share </a:t>
            </a:r>
            <a:r>
              <a:rPr lang="de-DE" dirty="0" err="1">
                <a:solidFill>
                  <a:srgbClr val="243782"/>
                </a:solidFill>
                <a:hlinkClick r:id="rId12" action="ppaction://hlinksldjump"/>
              </a:rPr>
              <a:t>assets</a:t>
            </a:r>
            <a:r>
              <a:rPr lang="de-DE" dirty="0">
                <a:solidFill>
                  <a:srgbClr val="243782"/>
                </a:solidFill>
                <a:hlinkClick r:id="rId12" action="ppaction://hlinksldjump"/>
              </a:rPr>
              <a:t> </a:t>
            </a:r>
            <a:r>
              <a:rPr lang="de-DE" dirty="0">
                <a:solidFill>
                  <a:srgbClr val="FF0000"/>
                </a:solidFill>
                <a:hlinkClick r:id="rId12" action="ppaction://hlinksldjump"/>
              </a:rPr>
              <a:t>(New)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43782"/>
                </a:solidFill>
                <a:hlinkClick r:id="rId5" action="ppaction://hlinksldjump"/>
              </a:rPr>
              <a:t>Manage </a:t>
            </a:r>
            <a:r>
              <a:rPr lang="de-DE" dirty="0" err="1">
                <a:solidFill>
                  <a:srgbClr val="243782"/>
                </a:solidFill>
                <a:hlinkClick r:id="rId5" action="ppaction://hlinksldjump"/>
              </a:rPr>
              <a:t>Basket</a:t>
            </a:r>
            <a:endParaRPr lang="de-DE" dirty="0">
              <a:solidFill>
                <a:srgbClr val="243782"/>
              </a:solidFill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4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2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1547" y="3709352"/>
            <a:ext cx="6028266" cy="792000"/>
          </a:xfrm>
        </p:spPr>
        <p:txBody>
          <a:bodyPr/>
          <a:lstStyle/>
          <a:p>
            <a:r>
              <a:rPr lang="de-DE" dirty="0" err="1"/>
              <a:t>Explore</a:t>
            </a:r>
            <a:r>
              <a:rPr lang="de-DE" dirty="0"/>
              <a:t> folder tree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226169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" y="1138318"/>
            <a:ext cx="10104763" cy="3424538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EXPLORE folder tree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3612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400" b="0" dirty="0"/>
              <a:t>Folder </a:t>
            </a:r>
            <a:r>
              <a:rPr lang="de-DE" sz="1400" b="0" dirty="0" err="1"/>
              <a:t>structure</a:t>
            </a:r>
            <a:r>
              <a:rPr lang="de-DE" sz="1400" b="0" dirty="0"/>
              <a:t> </a:t>
            </a:r>
            <a:r>
              <a:rPr lang="de-DE" sz="1400" b="0" dirty="0" err="1"/>
              <a:t>follows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</a:t>
            </a:r>
            <a:r>
              <a:rPr lang="de-DE" sz="1400" b="0" dirty="0" err="1"/>
              <a:t>rule</a:t>
            </a:r>
            <a:r>
              <a:rPr lang="de-DE" sz="1400" b="0" dirty="0"/>
              <a:t>:</a:t>
            </a:r>
          </a:p>
          <a:p>
            <a:endParaRPr lang="de-DE" sz="1400" b="0" dirty="0"/>
          </a:p>
          <a:p>
            <a:r>
              <a:rPr lang="de-DE" sz="1050" dirty="0"/>
              <a:t>Central </a:t>
            </a:r>
            <a:r>
              <a:rPr lang="de-DE" sz="1050" dirty="0" err="1"/>
              <a:t>content</a:t>
            </a:r>
            <a:r>
              <a:rPr lang="de-DE" sz="1050" dirty="0"/>
              <a:t> </a:t>
            </a:r>
            <a:r>
              <a:rPr lang="de-DE" sz="1050" dirty="0" err="1"/>
              <a:t>catalogue</a:t>
            </a:r>
            <a:endParaRPr lang="de-DE" sz="1050" dirty="0"/>
          </a:p>
          <a:p>
            <a:r>
              <a:rPr lang="de-DE" sz="1050" dirty="0" err="1"/>
              <a:t>For</a:t>
            </a:r>
            <a:r>
              <a:rPr lang="de-DE" sz="1050" dirty="0"/>
              <a:t> PRODUCT Training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sz="1000" b="0" dirty="0"/>
              <a:t>Brand</a:t>
            </a:r>
            <a:endParaRPr lang="de-DE" sz="1000" b="0" dirty="0">
              <a:sym typeface="Wingdings" panose="05000000000000000000" pitchFamily="2" charset="2"/>
            </a:endParaRPr>
          </a:p>
          <a:p>
            <a:pPr marL="265113" indent="-173038">
              <a:buFont typeface="Wingdings" panose="05000000000000000000" pitchFamily="2" charset="2"/>
              <a:buChar char="à"/>
            </a:pPr>
            <a:r>
              <a:rPr lang="de-DE" sz="1000" b="0" dirty="0">
                <a:sym typeface="Wingdings" panose="05000000000000000000" pitchFamily="2" charset="2"/>
              </a:rPr>
              <a:t>Project</a:t>
            </a:r>
          </a:p>
          <a:p>
            <a:pPr marL="357188" indent="-173038">
              <a:buFont typeface="Wingdings" panose="05000000000000000000" pitchFamily="2" charset="2"/>
              <a:buChar char="à"/>
            </a:pPr>
            <a:r>
              <a:rPr lang="en-US" sz="1000" b="0" dirty="0"/>
              <a:t>Module (one folder per module whatever the modality, WBT, VCT…)</a:t>
            </a:r>
          </a:p>
          <a:p>
            <a:pPr marL="539750" indent="-173038">
              <a:buFont typeface="Wingdings" panose="05000000000000000000" pitchFamily="2" charset="2"/>
              <a:buChar char="à"/>
              <a:tabLst>
                <a:tab pos="539750" algn="l"/>
              </a:tabLst>
            </a:pPr>
            <a:r>
              <a:rPr lang="fr-FR" sz="1000" b="0" dirty="0"/>
              <a:t>Langage variation (one </a:t>
            </a:r>
            <a:r>
              <a:rPr lang="fr-FR" sz="1000" b="0" dirty="0" err="1"/>
              <a:t>folder</a:t>
            </a:r>
            <a:r>
              <a:rPr lang="fr-FR" sz="1000" b="0" dirty="0"/>
              <a:t> per langage)</a:t>
            </a:r>
          </a:p>
          <a:p>
            <a:pPr lvl="2"/>
            <a:endParaRPr lang="de-DE" sz="1000" dirty="0">
              <a:sym typeface="Wingdings" panose="05000000000000000000" pitchFamily="2" charset="2"/>
            </a:endParaRPr>
          </a:p>
          <a:p>
            <a:r>
              <a:rPr lang="fr-FR" sz="1050" dirty="0"/>
              <a:t>For JOB Training :</a:t>
            </a:r>
          </a:p>
          <a:p>
            <a:pPr lvl="0"/>
            <a:r>
              <a:rPr lang="fr-FR" sz="1050" dirty="0"/>
              <a:t>SALES</a:t>
            </a:r>
          </a:p>
          <a:p>
            <a:pPr lvl="1" indent="-180000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fr-FR" sz="1000" dirty="0"/>
              <a:t>JOB ROLE</a:t>
            </a:r>
          </a:p>
          <a:p>
            <a:pPr marL="265113" lvl="1" indent="-179388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fr-FR" sz="1000" dirty="0"/>
              <a:t>Training </a:t>
            </a:r>
            <a:r>
              <a:rPr lang="fr-FR" sz="1000" dirty="0" err="1"/>
              <a:t>path</a:t>
            </a:r>
            <a:r>
              <a:rPr lang="fr-FR" sz="1000" dirty="0"/>
              <a:t> or course</a:t>
            </a:r>
          </a:p>
          <a:p>
            <a:pPr marL="357188" lvl="1" indent="-179388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sz="1000" dirty="0"/>
              <a:t>Module (one folder per module…)</a:t>
            </a:r>
            <a:endParaRPr lang="fr-FR" sz="1000" dirty="0"/>
          </a:p>
          <a:p>
            <a:pPr marL="447675" lvl="1" indent="-179388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fr-FR" sz="1000" dirty="0"/>
              <a:t>Langage variation (one </a:t>
            </a:r>
            <a:r>
              <a:rPr lang="fr-FR" sz="1000" dirty="0" err="1"/>
              <a:t>folder</a:t>
            </a:r>
            <a:r>
              <a:rPr lang="fr-FR" sz="1000" dirty="0"/>
              <a:t> per langage)</a:t>
            </a:r>
          </a:p>
          <a:p>
            <a:pPr lvl="0"/>
            <a:r>
              <a:rPr lang="fr-FR" sz="1000" dirty="0"/>
              <a:t>SERVICES</a:t>
            </a:r>
          </a:p>
          <a:p>
            <a:pPr lvl="1" indent="-180000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fr-FR" sz="1000" dirty="0"/>
              <a:t>JOB ROLE</a:t>
            </a:r>
          </a:p>
          <a:p>
            <a:pPr lvl="2"/>
            <a:r>
              <a:rPr lang="de-DE" sz="1000" dirty="0">
                <a:sym typeface="Wingdings" panose="05000000000000000000" pitchFamily="2" charset="2"/>
              </a:rPr>
              <a:t>…</a:t>
            </a:r>
          </a:p>
          <a:p>
            <a:r>
              <a:rPr lang="de-DE" sz="1100" b="0" i="1" dirty="0">
                <a:solidFill>
                  <a:srgbClr val="00B0F0"/>
                </a:solidFill>
                <a:sym typeface="Wingdings" panose="05000000000000000000" pitchFamily="2" charset="2"/>
              </a:rPr>
              <a:t>Note:This can be changed anytime according to the decision of operation team</a:t>
            </a:r>
          </a:p>
          <a:p>
            <a:endParaRPr lang="de-DE" sz="1100" b="0" i="1" dirty="0">
              <a:solidFill>
                <a:srgbClr val="00B0F0"/>
              </a:solidFill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529" y="5059978"/>
            <a:ext cx="68275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The </a:t>
            </a:r>
            <a:r>
              <a:rPr lang="fr-FR" sz="1400" b="1" dirty="0" err="1">
                <a:solidFill>
                  <a:schemeClr val="accent1"/>
                </a:solidFill>
              </a:rPr>
              <a:t>folder</a:t>
            </a:r>
            <a:r>
              <a:rPr lang="fr-FR" sz="1400" b="1" dirty="0">
                <a:solidFill>
                  <a:schemeClr val="accent1"/>
                </a:solidFill>
              </a:rPr>
              <a:t> </a:t>
            </a:r>
            <a:r>
              <a:rPr lang="fr-FR" sz="1400" b="1" dirty="0" err="1">
                <a:solidFill>
                  <a:schemeClr val="accent1"/>
                </a:solidFill>
              </a:rPr>
              <a:t>creation</a:t>
            </a:r>
            <a:r>
              <a:rPr lang="fr-FR" sz="1400" b="1" dirty="0">
                <a:solidFill>
                  <a:schemeClr val="accent1"/>
                </a:solidFill>
              </a:rPr>
              <a:t> </a:t>
            </a:r>
            <a:r>
              <a:rPr lang="fr-FR" sz="1400" b="1" dirty="0" err="1">
                <a:solidFill>
                  <a:schemeClr val="accent1"/>
                </a:solidFill>
              </a:rPr>
              <a:t>is</a:t>
            </a:r>
            <a:r>
              <a:rPr lang="fr-FR" sz="1400" b="1" dirty="0">
                <a:solidFill>
                  <a:schemeClr val="accent1"/>
                </a:solidFill>
              </a:rPr>
              <a:t> </a:t>
            </a:r>
            <a:r>
              <a:rPr lang="fr-FR" sz="1400" b="1" dirty="0" err="1">
                <a:solidFill>
                  <a:schemeClr val="accent1"/>
                </a:solidFill>
              </a:rPr>
              <a:t>managed</a:t>
            </a:r>
            <a:r>
              <a:rPr lang="fr-FR" sz="1400" b="1" dirty="0">
                <a:solidFill>
                  <a:schemeClr val="accent1"/>
                </a:solidFill>
              </a:rPr>
              <a:t> by the LBC.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Content will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be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uploaded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to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target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folder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by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following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structure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accent1"/>
                </a:solidFill>
                <a:sym typeface="Wingdings" panose="05000000000000000000" pitchFamily="2" charset="2"/>
              </a:rPr>
              <a:t>convention</a:t>
            </a:r>
            <a:endParaRPr lang="de-DE" sz="12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endParaRPr lang="de-DE" sz="12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The </a:t>
            </a:r>
            <a:r>
              <a:rPr lang="en-US" sz="1200" dirty="0">
                <a:solidFill>
                  <a:schemeClr val="accent1"/>
                </a:solidFill>
              </a:rPr>
              <a:t>LBC is the only one who can manage folders.</a:t>
            </a:r>
            <a:endParaRPr lang="de-DE" sz="12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630" y="1692272"/>
            <a:ext cx="1571844" cy="3416065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>
            <a:off x="2305866" y="2061503"/>
            <a:ext cx="1793837" cy="2677605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3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8321" y="3709352"/>
            <a:ext cx="6164580" cy="792000"/>
          </a:xfrm>
        </p:spPr>
        <p:txBody>
          <a:bodyPr/>
          <a:lstStyle/>
          <a:p>
            <a:r>
              <a:rPr lang="de-DE" dirty="0"/>
              <a:t>Upload assets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3148974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Upload</a:t>
            </a:r>
            <a:endParaRPr lang="en-US" noProof="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0" y="1128409"/>
            <a:ext cx="8308970" cy="4868893"/>
          </a:xfrm>
        </p:spPr>
      </p:pic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Upload assets</a:t>
            </a:r>
          </a:p>
          <a:p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Click target folder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Click  „+“ icon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Upload media</a:t>
            </a:r>
          </a:p>
          <a:p>
            <a:pPr marL="457200" indent="-457200">
              <a:buAutoNum type="arabicPeriod"/>
            </a:pPr>
            <a:endParaRPr lang="de-DE" dirty="0"/>
          </a:p>
          <a:p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4793" y="1797269"/>
            <a:ext cx="300200" cy="3389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0979" y="4090666"/>
            <a:ext cx="275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1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9885" y="1643380"/>
            <a:ext cx="305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2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0096" y="2414266"/>
            <a:ext cx="275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3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76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Upload</a:t>
            </a:r>
            <a:endParaRPr lang="en-US" noProof="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0" y="1129905"/>
            <a:ext cx="8308970" cy="4865900"/>
          </a:xfrm>
        </p:spPr>
      </p:pic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Upload assets</a:t>
            </a:r>
          </a:p>
          <a:p>
            <a:endParaRPr lang="de-DE" dirty="0"/>
          </a:p>
          <a:p>
            <a:pPr marL="457200" indent="-457200">
              <a:buAutoNum type="arabicPeriod"/>
            </a:pPr>
            <a:r>
              <a:rPr lang="de-DE" sz="1200" b="0" dirty="0"/>
              <a:t>Either yo drag and drop your local files 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Or you can use browse to upload your local files</a:t>
            </a:r>
          </a:p>
          <a:p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50628" y="1954924"/>
            <a:ext cx="654924" cy="32319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4503028" y="2772013"/>
            <a:ext cx="2954062" cy="174480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42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2" y="1129905"/>
            <a:ext cx="8291566" cy="4865900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Upload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Upload assets</a:t>
            </a:r>
          </a:p>
          <a:p>
            <a:endParaRPr lang="de-DE" dirty="0"/>
          </a:p>
          <a:p>
            <a:r>
              <a:rPr lang="de-DE" sz="1200" b="0" dirty="0"/>
              <a:t>Once uploading is done, you will see your file in the target folder as a Draft.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2098786" y="4064785"/>
            <a:ext cx="1960835" cy="21783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5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85" y="1129905"/>
            <a:ext cx="6655100" cy="4865900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File type 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File type</a:t>
            </a:r>
          </a:p>
          <a:p>
            <a:endParaRPr lang="de-DE" dirty="0"/>
          </a:p>
          <a:p>
            <a:r>
              <a:rPr lang="de-DE" sz="1400" dirty="0"/>
              <a:t>Not all file types are supported by Stellantis DAMS.</a:t>
            </a:r>
          </a:p>
          <a:p>
            <a:endParaRPr lang="de-DE" sz="1400" dirty="0"/>
          </a:p>
          <a:p>
            <a:r>
              <a:rPr lang="de-DE" sz="1400" dirty="0"/>
              <a:t>Please find a file type list supported by Stellantis DAMS here.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sz="12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unsupported file type e.g. Storyline File type(.story/.</a:t>
            </a:r>
            <a:r>
              <a:rPr lang="en-US" sz="12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storytemplate</a:t>
            </a:r>
            <a:r>
              <a:rPr lang="en-US" sz="12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please use </a:t>
            </a:r>
            <a:r>
              <a:rPr lang="en-US" sz="12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Winzip</a:t>
            </a:r>
            <a:r>
              <a:rPr lang="en-US" sz="12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create a zip file before you upload it.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246340"/>
              </p:ext>
            </p:extLst>
          </p:nvPr>
        </p:nvGraphicFramePr>
        <p:xfrm>
          <a:off x="9358559" y="3648010"/>
          <a:ext cx="14763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ackager Shell Object" showAsIcon="1" r:id="rId4" imgW="1476360" imgH="524880" progId="Package">
                  <p:embed/>
                </p:oleObj>
              </mc:Choice>
              <mc:Fallback>
                <p:oleObj name="Packager Shell Object" showAsIcon="1" r:id="rId4" imgW="1476360" imgH="524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58559" y="3648010"/>
                        <a:ext cx="1476375" cy="525463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10000"/>
                          <a:lumOff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387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2" y="1129905"/>
            <a:ext cx="8286166" cy="4865900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Edit draft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Edit Draft </a:t>
            </a:r>
          </a:p>
          <a:p>
            <a:endParaRPr lang="de-DE" dirty="0"/>
          </a:p>
          <a:p>
            <a:pPr marL="457200" indent="-457200">
              <a:buAutoNum type="arabicPeriod"/>
            </a:pPr>
            <a:r>
              <a:rPr lang="de-DE" sz="1200" b="0" dirty="0"/>
              <a:t>Select your file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Click „</a:t>
            </a:r>
            <a:r>
              <a:rPr lang="de-DE" sz="1200" b="0" dirty="0" err="1"/>
              <a:t>edit</a:t>
            </a:r>
            <a:r>
              <a:rPr lang="de-DE" sz="1200" b="0" dirty="0"/>
              <a:t>“ icon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Select Edit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3486152" y="2356945"/>
            <a:ext cx="534055" cy="2286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4103636" y="1862959"/>
            <a:ext cx="192468" cy="2102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9876" y="4029111"/>
            <a:ext cx="3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4625" y="1547377"/>
            <a:ext cx="3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0952" y="2046019"/>
            <a:ext cx="3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09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Input metadata</a:t>
            </a:r>
            <a:endParaRPr lang="en-US" noProof="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9" y="1151922"/>
            <a:ext cx="8306295" cy="4868893"/>
          </a:xfrm>
        </p:spPr>
      </p:pic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Input metadata</a:t>
            </a:r>
          </a:p>
          <a:p>
            <a:endParaRPr lang="de-DE" dirty="0"/>
          </a:p>
          <a:p>
            <a:pPr marL="558900" lvl="1" indent="-342900"/>
            <a:r>
              <a:rPr lang="de-DE" sz="1200" dirty="0"/>
              <a:t>Preview on left side</a:t>
            </a:r>
          </a:p>
          <a:p>
            <a:pPr marL="558900" lvl="1" indent="-342900"/>
            <a:endParaRPr lang="de-DE" sz="1200" dirty="0"/>
          </a:p>
          <a:p>
            <a:pPr marL="558900" lvl="1" indent="-342900"/>
            <a:r>
              <a:rPr lang="de-DE" sz="1200" dirty="0"/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1535315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Input </a:t>
            </a:r>
            <a:r>
              <a:rPr lang="de-DE" noProof="0" dirty="0" err="1"/>
              <a:t>metadata</a:t>
            </a:r>
            <a:r>
              <a:rPr lang="de-DE" noProof="0" dirty="0"/>
              <a:t> / Search </a:t>
            </a:r>
            <a:r>
              <a:rPr lang="de-DE" noProof="0" dirty="0" err="1"/>
              <a:t>criteria</a:t>
            </a:r>
            <a:endParaRPr lang="en-US" noProof="0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8" r="-1"/>
          <a:stretch/>
        </p:blipFill>
        <p:spPr>
          <a:xfrm>
            <a:off x="628075" y="1151922"/>
            <a:ext cx="4039128" cy="5204428"/>
          </a:xfrm>
        </p:spPr>
      </p:pic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4989310" y="1195091"/>
            <a:ext cx="6840000" cy="4868893"/>
          </a:xfrm>
        </p:spPr>
        <p:txBody>
          <a:bodyPr/>
          <a:lstStyle/>
          <a:p>
            <a:r>
              <a:rPr lang="de-DE" dirty="0"/>
              <a:t>Input search criteria (all fields marked with </a:t>
            </a:r>
            <a:r>
              <a:rPr lang="de-DE" dirty="0">
                <a:solidFill>
                  <a:srgbClr val="FF0000"/>
                </a:solidFill>
              </a:rPr>
              <a:t>*</a:t>
            </a:r>
            <a:r>
              <a:rPr lang="de-DE" dirty="0"/>
              <a:t> are required)</a:t>
            </a:r>
          </a:p>
          <a:p>
            <a:pPr marL="558900" lvl="1" indent="-342900"/>
            <a:r>
              <a:rPr lang="de-DE" sz="1400" dirty="0"/>
              <a:t>Media Reference  </a:t>
            </a:r>
            <a:r>
              <a:rPr lang="de-DE" sz="1400" dirty="0">
                <a:solidFill>
                  <a:srgbClr val="FF0000"/>
                </a:solidFill>
              </a:rPr>
              <a:t>*</a:t>
            </a:r>
            <a:r>
              <a:rPr lang="de-DE" sz="1400" dirty="0"/>
              <a:t> – Course Code</a:t>
            </a:r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/>
              <a:t>Type </a:t>
            </a:r>
            <a:r>
              <a:rPr lang="de-DE" sz="1400" dirty="0" err="1"/>
              <a:t>of</a:t>
            </a:r>
            <a:r>
              <a:rPr lang="de-DE" sz="1400" dirty="0"/>
              <a:t> Media </a:t>
            </a:r>
            <a:r>
              <a:rPr lang="de-DE" sz="1400" dirty="0">
                <a:solidFill>
                  <a:srgbClr val="FF0000"/>
                </a:solidFill>
              </a:rPr>
              <a:t>*</a:t>
            </a:r>
            <a:r>
              <a:rPr lang="de-DE" sz="1400" dirty="0"/>
              <a:t>  – Select type out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list</a:t>
            </a:r>
            <a:endParaRPr lang="de-DE" sz="1400" dirty="0"/>
          </a:p>
          <a:p>
            <a:pPr marL="558900" lvl="1" indent="-342900"/>
            <a:r>
              <a:rPr lang="de-DE" sz="1400" dirty="0"/>
              <a:t>Title </a:t>
            </a:r>
            <a:r>
              <a:rPr lang="de-DE" sz="1400" dirty="0">
                <a:solidFill>
                  <a:srgbClr val="FF0000"/>
                </a:solidFill>
              </a:rPr>
              <a:t>*</a:t>
            </a:r>
            <a:r>
              <a:rPr lang="de-DE" sz="1400" dirty="0"/>
              <a:t>  – Course Title</a:t>
            </a:r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/>
              <a:t>Caption 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enter</a:t>
            </a:r>
            <a:r>
              <a:rPr lang="de-DE" sz="1400" dirty="0"/>
              <a:t> a </a:t>
            </a:r>
            <a:r>
              <a:rPr lang="de-DE" sz="1400" dirty="0" err="1"/>
              <a:t>short</a:t>
            </a:r>
            <a:r>
              <a:rPr lang="de-DE" sz="1400" dirty="0"/>
              <a:t> </a:t>
            </a:r>
            <a:r>
              <a:rPr lang="de-DE" sz="1400" dirty="0" err="1"/>
              <a:t>description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content</a:t>
            </a:r>
            <a:endParaRPr lang="de-DE" sz="1400" dirty="0"/>
          </a:p>
          <a:p>
            <a:pPr lvl="1" indent="0">
              <a:buNone/>
            </a:pPr>
            <a:endParaRPr lang="de-DE" sz="1400" dirty="0"/>
          </a:p>
          <a:p>
            <a:pPr marL="558900" lvl="1" indent="-342900"/>
            <a:r>
              <a:rPr lang="de-DE" sz="1400" dirty="0" err="1"/>
              <a:t>Creation</a:t>
            </a:r>
            <a:r>
              <a:rPr lang="de-DE" sz="1400" dirty="0"/>
              <a:t>/</a:t>
            </a:r>
            <a:r>
              <a:rPr lang="de-DE" sz="1400" dirty="0" err="1"/>
              <a:t>shooting</a:t>
            </a:r>
            <a:r>
              <a:rPr lang="de-DE" sz="1400" dirty="0"/>
              <a:t> </a:t>
            </a:r>
            <a:r>
              <a:rPr lang="de-DE" sz="1400" dirty="0" err="1"/>
              <a:t>date</a:t>
            </a:r>
            <a:r>
              <a:rPr lang="de-DE" sz="1400" dirty="0"/>
              <a:t> – Select a </a:t>
            </a:r>
            <a:r>
              <a:rPr lang="de-DE" sz="1400" dirty="0" err="1"/>
              <a:t>date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/>
              <a:t>Keywords – Enter </a:t>
            </a:r>
            <a:r>
              <a:rPr lang="de-DE" sz="1400" dirty="0" err="1"/>
              <a:t>some</a:t>
            </a:r>
            <a:r>
              <a:rPr lang="de-DE" sz="1400" dirty="0"/>
              <a:t> </a:t>
            </a:r>
            <a:r>
              <a:rPr lang="de-DE" sz="1400" dirty="0" err="1"/>
              <a:t>words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assist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search</a:t>
            </a:r>
            <a:r>
              <a:rPr lang="de-DE" sz="1400" dirty="0"/>
              <a:t> </a:t>
            </a:r>
            <a:r>
              <a:rPr lang="de-DE" sz="1400" dirty="0" err="1"/>
              <a:t>engin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 err="1"/>
              <a:t>Shot</a:t>
            </a:r>
            <a:r>
              <a:rPr lang="de-DE" sz="1400" dirty="0"/>
              <a:t> </a:t>
            </a:r>
            <a:r>
              <a:rPr lang="de-DE" sz="1400" dirty="0" err="1"/>
              <a:t>location</a:t>
            </a:r>
            <a:r>
              <a:rPr lang="de-DE" sz="1400" dirty="0"/>
              <a:t> –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applicabel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videos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1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5093" y="3709352"/>
            <a:ext cx="11036796" cy="792000"/>
          </a:xfrm>
        </p:spPr>
        <p:txBody>
          <a:bodyPr/>
          <a:lstStyle/>
          <a:p>
            <a:r>
              <a:rPr lang="de-DE" dirty="0"/>
              <a:t>Definition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?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3524829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Input </a:t>
            </a:r>
            <a:r>
              <a:rPr lang="de-DE" noProof="0" dirty="0" err="1"/>
              <a:t>metadata</a:t>
            </a:r>
            <a:r>
              <a:rPr lang="de-DE" dirty="0"/>
              <a:t> / Search </a:t>
            </a:r>
            <a:r>
              <a:rPr lang="de-DE" dirty="0" err="1"/>
              <a:t>criteria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4898389" y="1122520"/>
            <a:ext cx="6840000" cy="5294610"/>
          </a:xfrm>
        </p:spPr>
        <p:txBody>
          <a:bodyPr/>
          <a:lstStyle/>
          <a:p>
            <a:r>
              <a:rPr lang="de-DE" dirty="0"/>
              <a:t>Input </a:t>
            </a:r>
            <a:r>
              <a:rPr lang="de-DE" dirty="0" err="1"/>
              <a:t>serach</a:t>
            </a:r>
            <a:r>
              <a:rPr lang="de-DE" dirty="0"/>
              <a:t> </a:t>
            </a:r>
            <a:r>
              <a:rPr lang="de-DE" dirty="0" err="1"/>
              <a:t>criteria</a:t>
            </a:r>
            <a:r>
              <a:rPr lang="de-DE" dirty="0"/>
              <a:t> (all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marked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*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)</a:t>
            </a:r>
            <a:br>
              <a:rPr lang="de-DE" dirty="0"/>
            </a:br>
            <a:endParaRPr lang="de-DE" sz="1400" dirty="0"/>
          </a:p>
          <a:p>
            <a:pPr marL="558900" lvl="1" indent="-342900"/>
            <a:r>
              <a:rPr lang="de-DE" sz="1400" dirty="0" err="1"/>
              <a:t>Shot</a:t>
            </a:r>
            <a:r>
              <a:rPr lang="de-DE" sz="1400" dirty="0"/>
              <a:t> </a:t>
            </a:r>
            <a:r>
              <a:rPr lang="de-DE" sz="1400" dirty="0" err="1"/>
              <a:t>location</a:t>
            </a:r>
            <a:r>
              <a:rPr lang="de-DE" sz="1400" dirty="0"/>
              <a:t> –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applicabel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videos</a:t>
            </a:r>
            <a:endParaRPr lang="de-DE" sz="1400" dirty="0"/>
          </a:p>
          <a:p>
            <a:pPr marL="558900" lvl="1" indent="-342900"/>
            <a:r>
              <a:rPr lang="de-DE" sz="1400" dirty="0" err="1"/>
              <a:t>Framing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shooting</a:t>
            </a:r>
            <a:r>
              <a:rPr lang="de-DE" sz="1400" dirty="0"/>
              <a:t> –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Videos</a:t>
            </a:r>
          </a:p>
          <a:p>
            <a:pPr marL="558900" lvl="1" indent="-342900"/>
            <a:r>
              <a:rPr lang="de-DE" sz="1400" dirty="0" err="1"/>
              <a:t>Represented</a:t>
            </a:r>
            <a:r>
              <a:rPr lang="de-DE" sz="1400" dirty="0"/>
              <a:t> </a:t>
            </a:r>
            <a:r>
              <a:rPr lang="de-DE" sz="1400" dirty="0" err="1"/>
              <a:t>person</a:t>
            </a:r>
            <a:r>
              <a:rPr lang="de-DE" sz="1400" dirty="0"/>
              <a:t>(s) –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Videos</a:t>
            </a:r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/>
              <a:t>Brand / </a:t>
            </a:r>
            <a:r>
              <a:rPr lang="de-DE" sz="1400" dirty="0" err="1"/>
              <a:t>model</a:t>
            </a:r>
            <a:r>
              <a:rPr lang="de-DE" sz="1400" dirty="0"/>
              <a:t> 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select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scroll down </a:t>
            </a:r>
            <a:r>
              <a:rPr lang="de-DE" sz="1400" dirty="0" err="1"/>
              <a:t>menue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enter</a:t>
            </a:r>
            <a:r>
              <a:rPr lang="de-DE" sz="1400" dirty="0"/>
              <a:t> an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name</a:t>
            </a:r>
            <a:endParaRPr lang="de-DE" sz="1400" dirty="0"/>
          </a:p>
          <a:p>
            <a:pPr marL="558900" lvl="1" indent="-342900"/>
            <a:r>
              <a:rPr lang="de-DE" sz="1400" dirty="0"/>
              <a:t>Language 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select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scroll down </a:t>
            </a:r>
            <a:r>
              <a:rPr lang="de-DE" sz="1400" dirty="0" err="1"/>
              <a:t>menue</a:t>
            </a:r>
            <a:r>
              <a:rPr lang="de-DE" sz="1400" dirty="0"/>
              <a:t> </a:t>
            </a:r>
          </a:p>
          <a:p>
            <a:pPr marL="501750" lvl="1" indent="-285750"/>
            <a:endParaRPr lang="de-DE" sz="1400" dirty="0"/>
          </a:p>
          <a:p>
            <a:pPr marL="501750" lvl="1" indent="-285750"/>
            <a:r>
              <a:rPr lang="de-DE" sz="1400" dirty="0"/>
              <a:t>Location 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select</a:t>
            </a:r>
            <a:r>
              <a:rPr lang="de-DE" sz="1400" dirty="0"/>
              <a:t> a </a:t>
            </a:r>
            <a:r>
              <a:rPr lang="de-DE" sz="1400" dirty="0" err="1"/>
              <a:t>country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Scroll down </a:t>
            </a:r>
            <a:r>
              <a:rPr lang="de-DE" sz="1400" dirty="0" err="1"/>
              <a:t>menue</a:t>
            </a:r>
            <a:endParaRPr lang="de-DE" sz="1400" dirty="0"/>
          </a:p>
          <a:p>
            <a:pPr marL="501750" lvl="1" indent="-285750"/>
            <a:r>
              <a:rPr lang="de-DE" sz="1400"/>
              <a:t>Version </a:t>
            </a:r>
            <a:r>
              <a:rPr lang="de-DE" sz="1400" dirty="0"/>
              <a:t>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enter</a:t>
            </a:r>
            <a:r>
              <a:rPr lang="de-DE" sz="1400" dirty="0"/>
              <a:t> </a:t>
            </a:r>
            <a:r>
              <a:rPr lang="de-DE" sz="1400" dirty="0" err="1"/>
              <a:t>when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/>
              <a:t>Partners – </a:t>
            </a:r>
            <a:r>
              <a:rPr lang="de-DE" sz="1400" dirty="0" err="1"/>
              <a:t>please</a:t>
            </a:r>
            <a:r>
              <a:rPr lang="de-DE" sz="1400" dirty="0"/>
              <a:t> </a:t>
            </a:r>
            <a:r>
              <a:rPr lang="de-DE" sz="1400" dirty="0" err="1"/>
              <a:t>enter</a:t>
            </a:r>
            <a:r>
              <a:rPr lang="de-DE" sz="1400" dirty="0"/>
              <a:t> </a:t>
            </a:r>
            <a:r>
              <a:rPr lang="de-DE" sz="1400" dirty="0" err="1"/>
              <a:t>when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73" y="1819564"/>
            <a:ext cx="3136219" cy="4201250"/>
          </a:xfrm>
          <a:prstGeom prst="rect">
            <a:avLst/>
          </a:prstGeom>
        </p:spPr>
      </p:pic>
      <p:pic>
        <p:nvPicPr>
          <p:cNvPr id="1025" name="DefaultOcx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HTMLCheckbox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782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Input </a:t>
            </a:r>
            <a:r>
              <a:rPr lang="de-DE" noProof="0" dirty="0" err="1"/>
              <a:t>metadata</a:t>
            </a:r>
            <a:r>
              <a:rPr lang="de-DE" dirty="0"/>
              <a:t> / Search </a:t>
            </a:r>
            <a:r>
              <a:rPr lang="de-DE" dirty="0" err="1"/>
              <a:t>criteria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4920159" y="1195092"/>
            <a:ext cx="6840000" cy="5294610"/>
          </a:xfrm>
        </p:spPr>
        <p:txBody>
          <a:bodyPr/>
          <a:lstStyle/>
          <a:p>
            <a:r>
              <a:rPr lang="de-DE" dirty="0"/>
              <a:t>Input </a:t>
            </a:r>
            <a:r>
              <a:rPr lang="de-DE" dirty="0" err="1"/>
              <a:t>serach</a:t>
            </a:r>
            <a:r>
              <a:rPr lang="de-DE" dirty="0"/>
              <a:t> </a:t>
            </a:r>
            <a:r>
              <a:rPr lang="de-DE" dirty="0" err="1"/>
              <a:t>criteria</a:t>
            </a:r>
            <a:r>
              <a:rPr lang="de-DE" dirty="0"/>
              <a:t> (all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marked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*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)</a:t>
            </a:r>
            <a:endParaRPr lang="de-DE" sz="1400" dirty="0"/>
          </a:p>
          <a:p>
            <a:pPr marL="558900" lvl="1" indent="-342900"/>
            <a:r>
              <a:rPr lang="de-DE" sz="1400" dirty="0" err="1"/>
              <a:t>Photographer</a:t>
            </a:r>
            <a:r>
              <a:rPr lang="de-DE" sz="1400" dirty="0"/>
              <a:t> / </a:t>
            </a:r>
            <a:r>
              <a:rPr lang="de-DE" sz="1400" dirty="0" err="1"/>
              <a:t>Author</a:t>
            </a:r>
            <a:r>
              <a:rPr lang="de-DE" sz="1400" dirty="0"/>
              <a:t> –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applicabel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videos</a:t>
            </a:r>
            <a:endParaRPr lang="de-DE" sz="1400" dirty="0"/>
          </a:p>
          <a:p>
            <a:pPr marL="558900" lvl="1" indent="-342900"/>
            <a:r>
              <a:rPr lang="de-DE" sz="1400" dirty="0" err="1"/>
              <a:t>Crédit</a:t>
            </a:r>
            <a:r>
              <a:rPr lang="de-DE" sz="1400" dirty="0"/>
              <a:t> / </a:t>
            </a:r>
            <a:r>
              <a:rPr lang="de-DE" sz="1400" dirty="0" err="1"/>
              <a:t>copyright</a:t>
            </a:r>
            <a:r>
              <a:rPr lang="de-DE" sz="1400" dirty="0"/>
              <a:t> – </a:t>
            </a:r>
            <a:r>
              <a:rPr lang="de-DE" sz="1400" dirty="0" err="1"/>
              <a:t>enter</a:t>
            </a:r>
            <a:r>
              <a:rPr lang="de-DE" sz="1400" dirty="0"/>
              <a:t> </a:t>
            </a:r>
            <a:r>
              <a:rPr lang="de-DE" sz="1400" dirty="0" err="1"/>
              <a:t>information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photos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videos</a:t>
            </a:r>
            <a:r>
              <a:rPr lang="de-DE" sz="1400" dirty="0"/>
              <a:t> </a:t>
            </a:r>
            <a:r>
              <a:rPr lang="de-DE" sz="1400" dirty="0" err="1"/>
              <a:t>when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r>
              <a:rPr lang="de-DE" sz="1400" dirty="0"/>
              <a:t> </a:t>
            </a:r>
          </a:p>
          <a:p>
            <a:pPr marL="558900" lvl="1" indent="-342900"/>
            <a:r>
              <a:rPr lang="en-US" sz="1400" dirty="0"/>
              <a:t>End of rights- select a date when applicable</a:t>
            </a:r>
          </a:p>
          <a:p>
            <a:pPr marL="558900" lvl="1" indent="-342900"/>
            <a:r>
              <a:rPr lang="en-US" sz="1400" dirty="0"/>
              <a:t>Context of use – please specify when applicable</a:t>
            </a:r>
          </a:p>
          <a:p>
            <a:pPr lvl="1" indent="0">
              <a:buNone/>
            </a:pPr>
            <a:endParaRPr lang="en-US" sz="1400" dirty="0"/>
          </a:p>
          <a:p>
            <a:pPr marL="558900" lvl="1" indent="-342900"/>
            <a:r>
              <a:rPr lang="en-US" sz="1400" dirty="0"/>
              <a:t>Reference report</a:t>
            </a:r>
          </a:p>
          <a:p>
            <a:pPr marL="558900" lvl="1" indent="-342900"/>
            <a:r>
              <a:rPr lang="en-US" sz="1400" dirty="0"/>
              <a:t>Report title – please enter a report title when applicable</a:t>
            </a:r>
          </a:p>
          <a:p>
            <a:pPr marL="558900" lvl="1" indent="-342900"/>
            <a:r>
              <a:rPr lang="en-US" sz="1400" dirty="0"/>
              <a:t>Public access – define public access (“yes” or “no”)</a:t>
            </a:r>
          </a:p>
          <a:p>
            <a:pPr marL="558900" lvl="1" indent="-342900"/>
            <a:endParaRPr lang="en-US" sz="1400" dirty="0"/>
          </a:p>
          <a:p>
            <a:pPr marL="558900" lvl="1" indent="-342900"/>
            <a:r>
              <a:rPr lang="en-US" sz="1400" dirty="0"/>
              <a:t>Observation</a:t>
            </a:r>
          </a:p>
          <a:p>
            <a:pPr marL="558900" lvl="1" indent="-342900"/>
            <a:endParaRPr lang="de-DE" sz="1400" dirty="0"/>
          </a:p>
          <a:p>
            <a:pPr marL="558900" lvl="1" indent="-342900"/>
            <a:r>
              <a:rPr lang="de-DE" sz="1400" dirty="0" err="1"/>
              <a:t>Publication</a:t>
            </a:r>
            <a:r>
              <a:rPr lang="de-DE" sz="1400" dirty="0"/>
              <a:t> </a:t>
            </a:r>
            <a:r>
              <a:rPr lang="de-DE" sz="1400" dirty="0" err="1"/>
              <a:t>date</a:t>
            </a:r>
            <a:r>
              <a:rPr lang="de-DE" sz="1400" dirty="0"/>
              <a:t> &amp; time – </a:t>
            </a:r>
            <a:r>
              <a:rPr lang="de-DE" sz="1400" dirty="0" err="1"/>
              <a:t>specify</a:t>
            </a:r>
            <a:r>
              <a:rPr lang="de-DE" sz="1400" dirty="0"/>
              <a:t> a </a:t>
            </a:r>
            <a:r>
              <a:rPr lang="de-DE" sz="1400" dirty="0" err="1"/>
              <a:t>date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time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publish</a:t>
            </a:r>
            <a:r>
              <a:rPr lang="de-DE" sz="1400" dirty="0"/>
              <a:t> </a:t>
            </a:r>
            <a:r>
              <a:rPr lang="de-DE" sz="1400" dirty="0" err="1"/>
              <a:t>when</a:t>
            </a:r>
            <a:r>
              <a:rPr lang="de-DE" sz="1400" dirty="0"/>
              <a:t> </a:t>
            </a:r>
            <a:r>
              <a:rPr lang="de-DE" sz="1400" dirty="0" err="1"/>
              <a:t>applicable</a:t>
            </a:r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sz="1400" dirty="0"/>
          </a:p>
          <a:p>
            <a:pPr marL="558900" lvl="1" indent="-342900"/>
            <a:endParaRPr lang="de-DE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57" y="1478614"/>
            <a:ext cx="2769230" cy="4851158"/>
          </a:xfrm>
          <a:prstGeom prst="rect">
            <a:avLst/>
          </a:prstGeom>
        </p:spPr>
      </p:pic>
      <p:pic>
        <p:nvPicPr>
          <p:cNvPr id="2049" name="DefaultOcx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HTMLCheckbox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148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Change status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123303"/>
          </a:xfrm>
        </p:spPr>
        <p:txBody>
          <a:bodyPr/>
          <a:lstStyle/>
          <a:p>
            <a:r>
              <a:rPr lang="de-DE" dirty="0"/>
              <a:t>Change status</a:t>
            </a:r>
          </a:p>
          <a:p>
            <a:pPr marL="558900" lvl="1" indent="-342900"/>
            <a:r>
              <a:rPr lang="de-DE" sz="1400" dirty="0"/>
              <a:t>After fillout the metadata, click status in order to change status</a:t>
            </a:r>
          </a:p>
          <a:p>
            <a:pPr marL="558900" lvl="1" indent="-342900"/>
            <a:r>
              <a:rPr lang="de-DE" sz="1400" dirty="0"/>
              <a:t>A published asset is visible to DAMS users who have „read“ right to it</a:t>
            </a:r>
          </a:p>
          <a:p>
            <a:pPr marL="558900" lvl="1" indent="-342900"/>
            <a:endParaRPr lang="de-DE" sz="1400" dirty="0"/>
          </a:p>
          <a:p>
            <a:pPr marL="87313" lvl="1" indent="0">
              <a:buNone/>
            </a:pPr>
            <a:r>
              <a:rPr lang="de-DE" sz="1200" i="1" dirty="0">
                <a:solidFill>
                  <a:srgbClr val="FF0000"/>
                </a:solidFill>
              </a:rPr>
              <a:t>* </a:t>
            </a:r>
            <a:r>
              <a:rPr lang="de-DE" sz="1200" i="1" u="sng" dirty="0"/>
              <a:t>Only „published“ asstes can be visible to Frontend users who user „search“ function to search the assets.  </a:t>
            </a:r>
          </a:p>
          <a:p>
            <a:pPr marL="87313" lvl="1" indent="0">
              <a:buNone/>
            </a:pPr>
            <a:r>
              <a:rPr lang="de-DE" sz="1200" i="1" u="sng" dirty="0"/>
              <a:t>Status „Opel-Confidential“ and „Pre-revel“ is NOT being used by Retail Training  area.</a:t>
            </a:r>
          </a:p>
          <a:p>
            <a:pPr marL="558900" lvl="1" indent="-342900"/>
            <a:endParaRPr lang="de-D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07" y="1128410"/>
            <a:ext cx="5771299" cy="5017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2710" y="1064172"/>
            <a:ext cx="338959" cy="3468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28696" y="3831020"/>
            <a:ext cx="2173014" cy="4887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94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Upload ASSETS FOR IMPORTERS ADMINISTRATORS</a:t>
            </a:r>
            <a:endParaRPr lang="en-US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4"/>
          </p:nvPr>
        </p:nvSpPr>
        <p:spPr>
          <a:xfrm>
            <a:off x="623570" y="1128410"/>
            <a:ext cx="8283542" cy="5039202"/>
          </a:xfrm>
        </p:spPr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Upload </a:t>
            </a:r>
            <a:r>
              <a:rPr lang="de-DE" dirty="0" err="1"/>
              <a:t>assets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sz="1200" b="0" dirty="0"/>
              <a:t>Wall Upload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Click  „+“ icon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Upload </a:t>
            </a:r>
            <a:r>
              <a:rPr lang="de-DE" sz="1200" b="0" dirty="0" err="1"/>
              <a:t>media</a:t>
            </a:r>
            <a:endParaRPr lang="de-DE" sz="1200" b="0" dirty="0"/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endParaRPr lang="de-DE" dirty="0"/>
          </a:p>
          <a:p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39" y="1219135"/>
            <a:ext cx="5857875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274662" y="1128410"/>
            <a:ext cx="1074578" cy="6363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925" y="2119288"/>
            <a:ext cx="3430395" cy="325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6255193" y="2554897"/>
            <a:ext cx="342274" cy="4023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3570" y="5652363"/>
            <a:ext cx="8188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The </a:t>
            </a:r>
            <a:r>
              <a:rPr lang="en-US" sz="1200" b="1" dirty="0">
                <a:solidFill>
                  <a:schemeClr val="accent1"/>
                </a:solidFill>
              </a:rPr>
              <a:t>assets uploaded on a wall are not part of the tree structure </a:t>
            </a:r>
            <a:r>
              <a:rPr lang="en-US" sz="1200" dirty="0">
                <a:solidFill>
                  <a:schemeClr val="accent1"/>
                </a:solidFill>
              </a:rPr>
              <a:t>and cannot be found by other users. These assets can be shared via link or basket as explained in the next section.</a:t>
            </a:r>
            <a:endParaRPr lang="de-DE" sz="10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3624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4773" y="3709352"/>
            <a:ext cx="6178127" cy="792000"/>
          </a:xfrm>
        </p:spPr>
        <p:txBody>
          <a:bodyPr/>
          <a:lstStyle/>
          <a:p>
            <a:r>
              <a:rPr lang="de-DE" dirty="0"/>
              <a:t>Share assets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14132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Share ASSETS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Share </a:t>
            </a:r>
            <a:r>
              <a:rPr lang="de-DE" dirty="0" err="1"/>
              <a:t>asset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de-DE" sz="1200" b="0" dirty="0"/>
              <a:t>Click  „i“ icon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de-DE" sz="1200" b="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de-DE" sz="1200" b="0" dirty="0"/>
              <a:t>Click „</a:t>
            </a:r>
            <a:r>
              <a:rPr lang="de-DE" sz="1200" b="0" dirty="0" err="1"/>
              <a:t>share</a:t>
            </a:r>
            <a:r>
              <a:rPr lang="de-DE" sz="1200" b="0" dirty="0"/>
              <a:t>“</a:t>
            </a:r>
          </a:p>
          <a:p>
            <a:pPr marL="457200" indent="-457200">
              <a:buAutoNum type="arabicPeriod"/>
            </a:pPr>
            <a:endParaRPr lang="de-DE" dirty="0"/>
          </a:p>
          <a:p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4"/>
          </p:nvPr>
        </p:nvSpPr>
        <p:spPr>
          <a:xfrm>
            <a:off x="670180" y="1128410"/>
            <a:ext cx="8283542" cy="5039202"/>
          </a:xfrm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28410"/>
            <a:ext cx="5172075" cy="207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074101" y="2465775"/>
            <a:ext cx="324932" cy="3322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6697"/>
          <a:stretch/>
        </p:blipFill>
        <p:spPr>
          <a:xfrm>
            <a:off x="4216174" y="2860587"/>
            <a:ext cx="4679060" cy="29000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2564" y="2860587"/>
            <a:ext cx="415611" cy="3108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51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Share ASSETS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400" dirty="0"/>
              <a:t>Share </a:t>
            </a:r>
            <a:r>
              <a:rPr lang="de-DE" sz="1400" dirty="0" err="1"/>
              <a:t>asset</a:t>
            </a:r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pPr marL="457200" indent="-457200">
              <a:buAutoNum type="arabicPeriod"/>
            </a:pPr>
            <a:r>
              <a:rPr lang="de-DE" sz="1200" b="0" dirty="0"/>
              <a:t>Click  „links </a:t>
            </a:r>
            <a:r>
              <a:rPr lang="de-DE" sz="1200" b="0" dirty="0" err="1"/>
              <a:t>to</a:t>
            </a:r>
            <a:r>
              <a:rPr lang="de-DE" sz="1200" b="0" dirty="0"/>
              <a:t> </a:t>
            </a:r>
            <a:r>
              <a:rPr lang="de-DE" sz="1200" b="0" dirty="0" err="1"/>
              <a:t>thumnails</a:t>
            </a:r>
            <a:r>
              <a:rPr lang="de-DE" sz="1200" b="0" dirty="0"/>
              <a:t>“ </a:t>
            </a:r>
          </a:p>
          <a:p>
            <a:pPr marL="457200" indent="-457200">
              <a:buAutoNum type="arabicPeriod"/>
            </a:pPr>
            <a:endParaRPr lang="de-DE" sz="1200" b="0" dirty="0"/>
          </a:p>
          <a:p>
            <a:pPr marL="457200" indent="-457200">
              <a:buAutoNum type="arabicPeriod"/>
            </a:pPr>
            <a:r>
              <a:rPr lang="de-DE" sz="1200" b="0" dirty="0"/>
              <a:t>Select </a:t>
            </a:r>
            <a:r>
              <a:rPr lang="de-DE" sz="1200" b="0" dirty="0" err="1"/>
              <a:t>the</a:t>
            </a:r>
            <a:r>
              <a:rPr lang="de-DE" sz="1200" b="0" dirty="0"/>
              <a:t> </a:t>
            </a:r>
            <a:r>
              <a:rPr lang="de-DE" sz="1200" b="0" dirty="0" err="1"/>
              <a:t>url</a:t>
            </a:r>
            <a:r>
              <a:rPr lang="de-DE" sz="1200" b="0" dirty="0"/>
              <a:t> </a:t>
            </a:r>
            <a:r>
              <a:rPr lang="de-DE" sz="1200" b="0" dirty="0" err="1"/>
              <a:t>of</a:t>
            </a:r>
            <a:r>
              <a:rPr lang="de-DE" sz="1200" b="0" dirty="0"/>
              <a:t> </a:t>
            </a:r>
            <a:r>
              <a:rPr lang="de-DE" sz="1200" b="0" dirty="0" err="1"/>
              <a:t>the</a:t>
            </a:r>
            <a:r>
              <a:rPr lang="de-DE" sz="1200" b="0" dirty="0"/>
              <a:t> </a:t>
            </a:r>
            <a:r>
              <a:rPr lang="de-DE" sz="1200" b="0" dirty="0" err="1"/>
              <a:t>format</a:t>
            </a:r>
            <a:r>
              <a:rPr lang="de-DE" sz="1200" b="0" dirty="0"/>
              <a:t> </a:t>
            </a:r>
            <a:r>
              <a:rPr lang="de-DE" sz="1200" b="0" dirty="0" err="1"/>
              <a:t>you</a:t>
            </a:r>
            <a:r>
              <a:rPr lang="de-DE" sz="1200" b="0" dirty="0"/>
              <a:t> </a:t>
            </a:r>
            <a:r>
              <a:rPr lang="de-DE" sz="1200" b="0" dirty="0" err="1"/>
              <a:t>want</a:t>
            </a:r>
            <a:r>
              <a:rPr lang="de-DE" sz="1200" b="0" dirty="0"/>
              <a:t> </a:t>
            </a:r>
            <a:r>
              <a:rPr lang="de-DE" sz="1200" b="0" dirty="0" err="1"/>
              <a:t>to</a:t>
            </a:r>
            <a:r>
              <a:rPr lang="de-DE" sz="1200" b="0" dirty="0"/>
              <a:t> </a:t>
            </a:r>
            <a:r>
              <a:rPr lang="de-DE" sz="1200" b="0" dirty="0" err="1"/>
              <a:t>share</a:t>
            </a:r>
            <a:r>
              <a:rPr lang="de-DE" sz="1200" b="0" dirty="0"/>
              <a:t>.</a:t>
            </a:r>
          </a:p>
          <a:p>
            <a:endParaRPr lang="de-DE" sz="14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4"/>
          </p:nvPr>
        </p:nvSpPr>
        <p:spPr>
          <a:xfrm>
            <a:off x="670180" y="1128410"/>
            <a:ext cx="8283542" cy="5039202"/>
          </a:xfrm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4" y="2025220"/>
            <a:ext cx="8227913" cy="2629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7382" y="3065436"/>
            <a:ext cx="5674010" cy="2904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7302" y="4091065"/>
            <a:ext cx="471074" cy="45350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3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8321" y="3709352"/>
            <a:ext cx="6164580" cy="792000"/>
          </a:xfrm>
        </p:spPr>
        <p:txBody>
          <a:bodyPr/>
          <a:lstStyle/>
          <a:p>
            <a:r>
              <a:rPr lang="de-DE" dirty="0"/>
              <a:t>Manage Basket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212211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Manage baskets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400" dirty="0"/>
              <a:t>Manage baskets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en-US" sz="1400" dirty="0"/>
              <a:t>A basket is a selection of media, it is created and shared with other users. </a:t>
            </a:r>
          </a:p>
          <a:p>
            <a:endParaRPr lang="en-US" sz="1400" dirty="0"/>
          </a:p>
          <a:p>
            <a:r>
              <a:rPr lang="en-US" sz="1400" dirty="0"/>
              <a:t>A user can search through their shopping cart list using the filters on the left. </a:t>
            </a:r>
            <a:endParaRPr lang="de-DE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1094182"/>
            <a:ext cx="8526811" cy="50871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39273" y="1006764"/>
            <a:ext cx="637309" cy="4895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ounded Rectangle 5"/>
          <p:cNvSpPr/>
          <p:nvPr/>
        </p:nvSpPr>
        <p:spPr>
          <a:xfrm>
            <a:off x="249381" y="2336800"/>
            <a:ext cx="1727201" cy="17456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415636" y="4230255"/>
            <a:ext cx="100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filters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2660073" y="1884218"/>
            <a:ext cx="923637" cy="212436"/>
          </a:xfrm>
          <a:prstGeom prst="bentConnector3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85309" y="1884218"/>
            <a:ext cx="267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u="sng" dirty="0">
                <a:solidFill>
                  <a:srgbClr val="FF0000"/>
                </a:solidFill>
              </a:rPr>
              <a:t>How many Baskets current user owns.</a:t>
            </a:r>
          </a:p>
        </p:txBody>
      </p:sp>
      <p:cxnSp>
        <p:nvCxnSpPr>
          <p:cNvPr id="15" name="Elbow Connector 14"/>
          <p:cNvCxnSpPr/>
          <p:nvPr/>
        </p:nvCxnSpPr>
        <p:spPr>
          <a:xfrm>
            <a:off x="2743200" y="2262910"/>
            <a:ext cx="1671782" cy="314035"/>
          </a:xfrm>
          <a:prstGeom prst="bentConnector3">
            <a:avLst>
              <a:gd name="adj1" fmla="val 78177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4982" y="2392219"/>
            <a:ext cx="267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u="sng" dirty="0">
                <a:solidFill>
                  <a:srgbClr val="FF0000"/>
                </a:solidFill>
              </a:rPr>
              <a:t>Basket creation date.</a:t>
            </a:r>
          </a:p>
        </p:txBody>
      </p:sp>
      <p:cxnSp>
        <p:nvCxnSpPr>
          <p:cNvPr id="22" name="Elbow Connector 21"/>
          <p:cNvCxnSpPr/>
          <p:nvPr/>
        </p:nvCxnSpPr>
        <p:spPr>
          <a:xfrm>
            <a:off x="3579091" y="2576885"/>
            <a:ext cx="835891" cy="369924"/>
          </a:xfrm>
          <a:prstGeom prst="bentConnector3">
            <a:avLst>
              <a:gd name="adj1" fmla="val 36740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14982" y="2788006"/>
            <a:ext cx="267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u="sng" dirty="0">
                <a:solidFill>
                  <a:srgbClr val="FF0000"/>
                </a:solidFill>
              </a:rPr>
              <a:t>Number of assets in this basket.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2660073" y="2546168"/>
            <a:ext cx="1762659" cy="848523"/>
          </a:xfrm>
          <a:prstGeom prst="bentConnector3">
            <a:avLst>
              <a:gd name="adj1" fmla="val 1582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22732" y="3235888"/>
            <a:ext cx="267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u="sng" dirty="0">
                <a:solidFill>
                  <a:srgbClr val="FF0000"/>
                </a:solidFill>
              </a:rPr>
              <a:t>Name of the basket.</a:t>
            </a:r>
          </a:p>
        </p:txBody>
      </p:sp>
    </p:spTree>
    <p:extLst>
      <p:ext uri="{BB962C8B-B14F-4D97-AF65-F5344CB8AC3E}">
        <p14:creationId xmlns:p14="http://schemas.microsoft.com/office/powerpoint/2010/main" val="1887597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Create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400" dirty="0"/>
              <a:t>Create basket</a:t>
            </a:r>
          </a:p>
          <a:p>
            <a:endParaRPr lang="de-DE" sz="1400" dirty="0"/>
          </a:p>
          <a:p>
            <a:r>
              <a:rPr lang="de-DE" sz="1400" u="sng" dirty="0"/>
              <a:t>Method 1</a:t>
            </a:r>
          </a:p>
          <a:p>
            <a:endParaRPr lang="de-DE" sz="1400" u="sng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Basket menu.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Create a new basket.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Enter its name.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Save.</a:t>
            </a:r>
          </a:p>
          <a:p>
            <a:endParaRPr lang="de-DE" sz="14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1094182"/>
            <a:ext cx="8526811" cy="50871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1929" y="1394691"/>
            <a:ext cx="1597889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28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DEFINITION – WHAT IS IT FOR ?</a:t>
            </a:r>
          </a:p>
        </p:txBody>
      </p:sp>
      <p:sp>
        <p:nvSpPr>
          <p:cNvPr id="8" name="Rectangle 7"/>
          <p:cNvSpPr/>
          <p:nvPr/>
        </p:nvSpPr>
        <p:spPr>
          <a:xfrm>
            <a:off x="668594" y="1189703"/>
            <a:ext cx="10933471" cy="4955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dirty="0"/>
              <a:t>DAMS = Digital </a:t>
            </a:r>
            <a:r>
              <a:rPr lang="fr-FR" sz="2000" dirty="0" err="1"/>
              <a:t>Asset</a:t>
            </a:r>
            <a:r>
              <a:rPr lang="fr-FR" sz="2000" dirty="0"/>
              <a:t> Management System</a:t>
            </a:r>
          </a:p>
          <a:p>
            <a:endParaRPr lang="fr-FR" sz="2000" dirty="0"/>
          </a:p>
          <a:p>
            <a:r>
              <a:rPr lang="fr-FR" sz="2000" dirty="0"/>
              <a:t>The </a:t>
            </a:r>
            <a:r>
              <a:rPr lang="fr-FR" sz="2000" dirty="0" err="1"/>
              <a:t>Stellantis</a:t>
            </a:r>
            <a:r>
              <a:rPr lang="fr-FR" sz="2000" dirty="0"/>
              <a:t> dealer training </a:t>
            </a:r>
            <a:r>
              <a:rPr lang="fr-FR" sz="2000" dirty="0" err="1"/>
              <a:t>community</a:t>
            </a:r>
            <a:r>
              <a:rPr lang="fr-FR" sz="2000" dirty="0"/>
              <a:t> uses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tool</a:t>
            </a:r>
            <a:r>
              <a:rPr lang="fr-FR" sz="2000" dirty="0"/>
              <a:t> to store and </a:t>
            </a:r>
            <a:r>
              <a:rPr lang="fr-FR" sz="2000" dirty="0" err="1"/>
              <a:t>share</a:t>
            </a:r>
            <a:r>
              <a:rPr lang="fr-FR" sz="2000" dirty="0"/>
              <a:t> the training </a:t>
            </a:r>
            <a:r>
              <a:rPr lang="fr-FR" sz="2000" dirty="0" err="1"/>
              <a:t>assets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b="1" dirty="0"/>
              <a:t>All types of training </a:t>
            </a:r>
            <a:r>
              <a:rPr lang="fr-FR" sz="2000" b="1" dirty="0" err="1"/>
              <a:t>assets</a:t>
            </a:r>
            <a:r>
              <a:rPr lang="fr-FR" sz="2000" b="1" dirty="0"/>
              <a:t> </a:t>
            </a:r>
            <a:r>
              <a:rPr lang="fr-FR" sz="2000" dirty="0" err="1"/>
              <a:t>can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stored</a:t>
            </a:r>
            <a:r>
              <a:rPr lang="fr-FR" sz="2000" dirty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WBT source files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WBT </a:t>
            </a:r>
            <a:r>
              <a:rPr lang="fr-FR" sz="2000" dirty="0" err="1"/>
              <a:t>scorm</a:t>
            </a:r>
            <a:r>
              <a:rPr lang="fr-FR" sz="2000" dirty="0"/>
              <a:t> package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Videos</a:t>
            </a:r>
            <a:r>
              <a:rPr lang="fr-FR" sz="2000" dirty="0"/>
              <a:t>, ressources, SRT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VCT trainer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IBT trainer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 err="1"/>
              <a:t>We</a:t>
            </a:r>
            <a:r>
              <a:rPr lang="fr-FR" sz="2000" dirty="0"/>
              <a:t> store </a:t>
            </a:r>
            <a:r>
              <a:rPr lang="fr-FR" sz="2000" b="1" dirty="0" err="1"/>
              <a:t>only</a:t>
            </a:r>
            <a:r>
              <a:rPr lang="fr-FR" sz="2000" b="1" dirty="0"/>
              <a:t> </a:t>
            </a:r>
            <a:r>
              <a:rPr lang="fr-FR" sz="2000" b="1" dirty="0" err="1"/>
              <a:t>validated</a:t>
            </a:r>
            <a:r>
              <a:rPr lang="fr-FR" sz="2000" b="1" dirty="0"/>
              <a:t> contents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b="1" dirty="0"/>
              <a:t>No </a:t>
            </a:r>
            <a:r>
              <a:rPr lang="fr-FR" sz="2000" b="1" dirty="0" err="1"/>
              <a:t>confidential</a:t>
            </a:r>
            <a:r>
              <a:rPr lang="fr-FR" sz="2000" b="1" dirty="0"/>
              <a:t> </a:t>
            </a:r>
            <a:r>
              <a:rPr lang="fr-FR" sz="2000" b="1" dirty="0" err="1"/>
              <a:t>assets</a:t>
            </a:r>
            <a:r>
              <a:rPr lang="fr-FR" sz="2000" b="1" dirty="0"/>
              <a:t> </a:t>
            </a:r>
            <a:r>
              <a:rPr lang="fr-FR" sz="2000" dirty="0" err="1"/>
              <a:t>can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stored</a:t>
            </a:r>
            <a:r>
              <a:rPr lang="fr-FR" sz="2000" dirty="0"/>
              <a:t> </a:t>
            </a:r>
            <a:r>
              <a:rPr lang="fr-FR" sz="2000" dirty="0" err="1"/>
              <a:t>into</a:t>
            </a:r>
            <a:r>
              <a:rPr lang="fr-FR" sz="2000" dirty="0"/>
              <a:t> the DAMS</a:t>
            </a:r>
          </a:p>
        </p:txBody>
      </p:sp>
    </p:spTree>
    <p:extLst>
      <p:ext uri="{BB962C8B-B14F-4D97-AF65-F5344CB8AC3E}">
        <p14:creationId xmlns:p14="http://schemas.microsoft.com/office/powerpoint/2010/main" val="2616967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28410"/>
            <a:ext cx="7328758" cy="502875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Create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400" dirty="0"/>
              <a:t>Create basket</a:t>
            </a:r>
          </a:p>
          <a:p>
            <a:endParaRPr lang="de-DE" sz="1400" dirty="0"/>
          </a:p>
          <a:p>
            <a:r>
              <a:rPr lang="de-DE" sz="1400" u="sng" dirty="0"/>
              <a:t>Method 2</a:t>
            </a:r>
          </a:p>
          <a:p>
            <a:endParaRPr lang="de-DE" sz="1400" u="sng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item list of your choice (folder, search results, upload wall, etc.).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the basket button at the top right of the screen.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basket pane opens.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contextual menu of the basket pane.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New basket.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Enter its name.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Save.</a:t>
            </a:r>
            <a:endParaRPr lang="de-DE" sz="1400" u="sng" dirty="0"/>
          </a:p>
        </p:txBody>
      </p:sp>
      <p:sp>
        <p:nvSpPr>
          <p:cNvPr id="5" name="Rounded Rectangle 4"/>
          <p:cNvSpPr/>
          <p:nvPr/>
        </p:nvSpPr>
        <p:spPr>
          <a:xfrm>
            <a:off x="6068290" y="1339273"/>
            <a:ext cx="295565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Elbow Connector 6"/>
          <p:cNvCxnSpPr>
            <a:stCxn id="5" idx="0"/>
          </p:cNvCxnSpPr>
          <p:nvPr/>
        </p:nvCxnSpPr>
        <p:spPr>
          <a:xfrm rot="16200000" flipH="1">
            <a:off x="6844146" y="711200"/>
            <a:ext cx="2050472" cy="3306618"/>
          </a:xfrm>
          <a:prstGeom prst="bentConnector4">
            <a:avLst>
              <a:gd name="adj1" fmla="val -16554"/>
              <a:gd name="adj2" fmla="val 63129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582797" y="1339273"/>
            <a:ext cx="295565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Elbow Connector 14"/>
          <p:cNvCxnSpPr>
            <a:stCxn id="14" idx="1"/>
          </p:cNvCxnSpPr>
          <p:nvPr/>
        </p:nvCxnSpPr>
        <p:spPr>
          <a:xfrm rot="10800000" flipH="1" flipV="1">
            <a:off x="7582796" y="1540327"/>
            <a:ext cx="1632389" cy="2209639"/>
          </a:xfrm>
          <a:prstGeom prst="bentConnector4">
            <a:avLst>
              <a:gd name="adj1" fmla="val -43992"/>
              <a:gd name="adj2" fmla="val 99693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7127507" y="1685856"/>
            <a:ext cx="895134" cy="3981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49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2" y="1066080"/>
            <a:ext cx="7534274" cy="514335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add items to a basket : Method 1 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081024"/>
          </a:xfrm>
        </p:spPr>
        <p:txBody>
          <a:bodyPr/>
          <a:lstStyle/>
          <a:p>
            <a:r>
              <a:rPr lang="de-DE" sz="1400" dirty="0"/>
              <a:t>Add Items to basket</a:t>
            </a:r>
          </a:p>
          <a:p>
            <a:endParaRPr lang="de-DE" sz="14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item list of your choice (folder, search results, upload wall, etc.).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 </a:t>
            </a:r>
            <a:r>
              <a:rPr lang="en-US" sz="1200" b="0" i="1" dirty="0"/>
              <a:t>the basket button</a:t>
            </a:r>
            <a:r>
              <a:rPr lang="en-US" sz="1200" b="0" dirty="0"/>
              <a:t> at the top right of the screen.</a:t>
            </a:r>
            <a:br>
              <a:rPr lang="en-US" sz="1200" b="0" dirty="0"/>
            </a:br>
            <a:r>
              <a:rPr lang="en-US" sz="1200" b="0" dirty="0"/>
              <a:t>The basket pane opens.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Select the basket of your choice from the drop-down list.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Add the items to the basket.</a:t>
            </a:r>
          </a:p>
          <a:p>
            <a:pPr marL="0" lvl="1" indent="0">
              <a:buNone/>
            </a:pPr>
            <a:r>
              <a:rPr lang="en-US" sz="1200" u="sng" dirty="0"/>
              <a:t>Method 1 (one item): 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Hover over the item of your choice and click on </a:t>
            </a:r>
            <a:r>
              <a:rPr lang="en-US" sz="1200" i="1" dirty="0"/>
              <a:t>the basket icon</a:t>
            </a:r>
            <a:r>
              <a:rPr lang="en-US" sz="1200" dirty="0"/>
              <a:t>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Click on </a:t>
            </a:r>
            <a:r>
              <a:rPr lang="en-US" sz="1200" b="1" dirty="0"/>
              <a:t>Add to basket</a:t>
            </a:r>
            <a:r>
              <a:rPr lang="en-US" sz="1200" dirty="0"/>
              <a:t> if the items are in the upload wall</a:t>
            </a:r>
            <a:r>
              <a:rPr lang="en-US" sz="1000" dirty="0"/>
              <a:t>.</a:t>
            </a:r>
          </a:p>
          <a:p>
            <a:r>
              <a:rPr lang="en-US" b="0" dirty="0"/>
              <a:t>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68290" y="1339273"/>
            <a:ext cx="295565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Elbow Connector 6"/>
          <p:cNvCxnSpPr>
            <a:stCxn id="5" idx="0"/>
          </p:cNvCxnSpPr>
          <p:nvPr/>
        </p:nvCxnSpPr>
        <p:spPr>
          <a:xfrm rot="16200000" flipH="1">
            <a:off x="7208981" y="346364"/>
            <a:ext cx="1394691" cy="3380509"/>
          </a:xfrm>
          <a:prstGeom prst="bentConnector4">
            <a:avLst>
              <a:gd name="adj1" fmla="val -30961"/>
              <a:gd name="adj2" fmla="val 63661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363856" y="1339273"/>
            <a:ext cx="1366724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Elbow Connector 14"/>
          <p:cNvCxnSpPr/>
          <p:nvPr/>
        </p:nvCxnSpPr>
        <p:spPr>
          <a:xfrm>
            <a:off x="6908800" y="1741382"/>
            <a:ext cx="2449759" cy="1528291"/>
          </a:xfrm>
          <a:prstGeom prst="bentConnector3">
            <a:avLst>
              <a:gd name="adj1" fmla="val -1276"/>
            </a:avLst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>
            <a:off x="5137696" y="3038764"/>
            <a:ext cx="110708" cy="4895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Straight Connector 28"/>
          <p:cNvCxnSpPr/>
          <p:nvPr/>
        </p:nvCxnSpPr>
        <p:spPr>
          <a:xfrm>
            <a:off x="5248404" y="3934691"/>
            <a:ext cx="6259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813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add items to a basket : Method 2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282329"/>
          </a:xfrm>
        </p:spPr>
        <p:txBody>
          <a:bodyPr/>
          <a:lstStyle/>
          <a:p>
            <a:r>
              <a:rPr lang="de-DE" sz="1400" dirty="0"/>
              <a:t>Add Items to basket</a:t>
            </a:r>
          </a:p>
          <a:p>
            <a:endParaRPr lang="de-DE" sz="14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item list of your choice (folder, search results, upload wall, etc.).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 </a:t>
            </a:r>
            <a:r>
              <a:rPr lang="en-US" sz="1200" b="0" i="1" dirty="0"/>
              <a:t>the basket button</a:t>
            </a:r>
            <a:r>
              <a:rPr lang="en-US" sz="1200" b="0" dirty="0"/>
              <a:t> at the top right of the screen.</a:t>
            </a:r>
            <a:br>
              <a:rPr lang="en-US" sz="1200" b="0" dirty="0"/>
            </a:br>
            <a:r>
              <a:rPr lang="en-US" sz="1200" b="0" dirty="0"/>
              <a:t>The basket pane opens.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Select the basket of your choice from the drop-down list.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Add the items to the basket.</a:t>
            </a:r>
          </a:p>
          <a:p>
            <a:pPr marL="0" lvl="1" indent="0">
              <a:buNone/>
            </a:pPr>
            <a:r>
              <a:rPr lang="en-US" sz="1200" u="sng" dirty="0"/>
              <a:t>Method 2 (one or more items):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Select the items of your choice.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Drag and drop the selected items into the basket pane on the right.</a:t>
            </a:r>
            <a:r>
              <a:rPr lang="en-US" b="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63" y="1128410"/>
            <a:ext cx="7348768" cy="50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1082552"/>
            <a:ext cx="8609355" cy="511040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add items to a basket : Method 3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9071810" y="1128410"/>
            <a:ext cx="2628064" cy="5577291"/>
          </a:xfrm>
        </p:spPr>
        <p:txBody>
          <a:bodyPr/>
          <a:lstStyle/>
          <a:p>
            <a:r>
              <a:rPr lang="de-DE" sz="1400" dirty="0"/>
              <a:t>Add Items to basket</a:t>
            </a:r>
          </a:p>
          <a:p>
            <a:endParaRPr lang="de-DE" sz="14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item list of your choice (folder, search results, upload wall, etc.).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 </a:t>
            </a:r>
            <a:r>
              <a:rPr lang="en-US" sz="1200" b="0" i="1" dirty="0"/>
              <a:t>the basket button</a:t>
            </a:r>
            <a:r>
              <a:rPr lang="en-US" sz="1200" b="0" dirty="0"/>
              <a:t> at the top right of the screen.</a:t>
            </a:r>
            <a:br>
              <a:rPr lang="en-US" sz="1200" b="0" dirty="0"/>
            </a:br>
            <a:r>
              <a:rPr lang="en-US" sz="1200" b="0" dirty="0"/>
              <a:t>The basket pane opens.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Select the basket of your choice from the drop-down list.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Add the items to the basket.</a:t>
            </a:r>
          </a:p>
          <a:p>
            <a:pPr marL="0" lvl="1" indent="0">
              <a:buNone/>
            </a:pPr>
            <a:r>
              <a:rPr lang="en-US" sz="1200" u="sng" dirty="0"/>
              <a:t>Method 3 (one or more items):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Select the items of your choice.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Click on More.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Click on Add to Basket.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Click on Move to basket if the items are in the upload wall.</a:t>
            </a:r>
          </a:p>
          <a:p>
            <a:pPr marL="228600" lvl="1" indent="-228600">
              <a:buFont typeface="+mj-lt"/>
              <a:buAutoNum type="alphaLcPeriod"/>
            </a:pPr>
            <a:r>
              <a:rPr lang="en-US" sz="1200" dirty="0"/>
              <a:t> </a:t>
            </a:r>
            <a:r>
              <a:rPr lang="en-US" b="0" dirty="0"/>
              <a:t> 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07340" y="1838041"/>
            <a:ext cx="711201" cy="40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15345" y="2576945"/>
            <a:ext cx="1089891" cy="9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086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Remove items from a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400" dirty="0"/>
              <a:t>Remove item from a basket</a:t>
            </a:r>
          </a:p>
          <a:p>
            <a:r>
              <a:rPr lang="en-US" sz="1200" b="0" i="1" dirty="0">
                <a:solidFill>
                  <a:srgbClr val="FF0000"/>
                </a:solidFill>
              </a:rPr>
              <a:t>Independent items are not permanently deleted.</a:t>
            </a:r>
          </a:p>
          <a:p>
            <a:r>
              <a:rPr lang="en-US" sz="1200" b="0" dirty="0"/>
              <a:t>To remove items from a basket: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basket of your choice.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Remove the items of your choice.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u="sng" dirty="0"/>
              <a:t>Method 1 (one item): </a:t>
            </a:r>
            <a:r>
              <a:rPr lang="en-US" sz="1200" b="0" dirty="0"/>
              <a:t>Hover over the item of your choice and click on the remove or delete icon.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u="sng" dirty="0"/>
              <a:t>Method 2 (one or more items):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b="0" dirty="0"/>
              <a:t>Select the items of your choice.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b="0" dirty="0"/>
              <a:t>Click on More.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b="0" dirty="0"/>
              <a:t>Click on Remove from basket</a:t>
            </a:r>
            <a:r>
              <a:rPr lang="en-US" b="0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68" y="943682"/>
            <a:ext cx="7270650" cy="531805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5957455" y="2549236"/>
            <a:ext cx="1173018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1200" y="3902363"/>
            <a:ext cx="1173018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11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share a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Collaborative sharing</a:t>
            </a:r>
          </a:p>
          <a:p>
            <a:endParaRPr lang="en-US" sz="16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Collaborative sharing allows users to view and contribute to items in a basket.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Collaborative sharing tab.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the switch Activate collaborative sharing if it is not activated.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Add members.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Complete the form.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In the Permissions drop-down list, select Contribute if you wish to grant the user contribution rights.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Add.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1" y="1531622"/>
            <a:ext cx="8539390" cy="4465681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49745" y="4184073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own Arrow 11"/>
          <p:cNvSpPr/>
          <p:nvPr/>
        </p:nvSpPr>
        <p:spPr>
          <a:xfrm>
            <a:off x="3311236" y="4398443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own Arrow 13"/>
          <p:cNvSpPr/>
          <p:nvPr/>
        </p:nvSpPr>
        <p:spPr>
          <a:xfrm>
            <a:off x="3199058" y="1675441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121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28" y="828100"/>
            <a:ext cx="5207310" cy="566160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share a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Public sharing</a:t>
            </a:r>
          </a:p>
          <a:p>
            <a:endParaRPr lang="en-US" sz="16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Public sharing and emailing tab.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the switch Activate public sharing if it is not activated.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Make the necessary changes.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You can:</a:t>
            </a:r>
          </a:p>
          <a:p>
            <a:pPr marL="444600" lvl="1" indent="-228600">
              <a:buFont typeface="+mj-lt"/>
              <a:buAutoNum type="alphaLcPeriod"/>
            </a:pPr>
            <a:r>
              <a:rPr lang="en-US" sz="1200" b="0" dirty="0"/>
              <a:t>allow visitors to have read rights with or without the right to download.</a:t>
            </a:r>
          </a:p>
          <a:p>
            <a:pPr marL="444600" lvl="1" indent="-228600">
              <a:buFont typeface="+mj-lt"/>
              <a:buAutoNum type="alphaLcPeriod"/>
            </a:pPr>
            <a:r>
              <a:rPr lang="en-US" sz="1200" b="0" dirty="0"/>
              <a:t>generate a gallery.</a:t>
            </a:r>
          </a:p>
          <a:p>
            <a:pPr marL="444600" lvl="1" indent="-228600">
              <a:buFont typeface="+mj-lt"/>
              <a:buAutoNum type="alphaLcPeriod"/>
            </a:pPr>
            <a:r>
              <a:rPr lang="en-US" sz="1200" b="0" dirty="0"/>
              <a:t>create a playlist etc.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81382" y="2740560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own Arrow 11"/>
          <p:cNvSpPr/>
          <p:nvPr/>
        </p:nvSpPr>
        <p:spPr>
          <a:xfrm>
            <a:off x="4189628" y="3501883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own Arrow 13"/>
          <p:cNvSpPr/>
          <p:nvPr/>
        </p:nvSpPr>
        <p:spPr>
          <a:xfrm>
            <a:off x="3512500" y="736795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941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archive a basket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Archive a basket</a:t>
            </a:r>
          </a:p>
          <a:p>
            <a:endParaRPr lang="en-US" sz="160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basket of your choice.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Basket settings tab.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Select status Deactivated.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Save.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6" y="1264452"/>
            <a:ext cx="8864579" cy="45968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63273" y="3417455"/>
            <a:ext cx="2087418" cy="5634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918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63" y="1128410"/>
            <a:ext cx="8336647" cy="494647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delete a basket 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Delete a basket</a:t>
            </a:r>
          </a:p>
          <a:p>
            <a:endParaRPr lang="en-US" sz="1600" dirty="0"/>
          </a:p>
          <a:p>
            <a:endParaRPr lang="en-US" sz="1200" u="sng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Open the Baskets menu.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Hover over the basket of your choice and click on the delete icon. A pop-up window requesting confirmation is displayed on your screen.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on Delete.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3567918" y="3541923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068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4" y="1219764"/>
            <a:ext cx="8677291" cy="4644317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Manage baskets – upload wall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Upload wall</a:t>
            </a:r>
          </a:p>
          <a:p>
            <a:endParaRPr lang="en-US" sz="1600" dirty="0"/>
          </a:p>
          <a:p>
            <a:r>
              <a:rPr lang="en-US" sz="1200" u="sng" dirty="0"/>
              <a:t>Upload wall is a temporary place where you can upload item before you sort it into a folder. </a:t>
            </a:r>
          </a:p>
          <a:p>
            <a:endParaRPr lang="en-US" sz="1200" u="sng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you can upload item to upload wall.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Click the basket or folder icon on the upper right corner, you will see basket list or folder structure.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Select the item , you can move the item to basket or folder. 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2976790" y="863889"/>
            <a:ext cx="224355" cy="31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491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1547" y="3709352"/>
            <a:ext cx="6075680" cy="792000"/>
          </a:xfrm>
        </p:spPr>
        <p:txBody>
          <a:bodyPr/>
          <a:lstStyle/>
          <a:p>
            <a:r>
              <a:rPr lang="de-DE" dirty="0"/>
              <a:t>Users</a:t>
            </a:r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2922391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9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DAMS : WHO DOES WHAT ? HOW ?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91482"/>
              </p:ext>
            </p:extLst>
          </p:nvPr>
        </p:nvGraphicFramePr>
        <p:xfrm>
          <a:off x="304799" y="1111043"/>
          <a:ext cx="11552903" cy="5220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582">
                  <a:extLst>
                    <a:ext uri="{9D8B030D-6E8A-4147-A177-3AD203B41FA5}">
                      <a16:colId xmlns:a16="http://schemas.microsoft.com/office/drawing/2014/main" val="3957204456"/>
                    </a:ext>
                  </a:extLst>
                </a:gridCol>
                <a:gridCol w="3844413">
                  <a:extLst>
                    <a:ext uri="{9D8B030D-6E8A-4147-A177-3AD203B41FA5}">
                      <a16:colId xmlns:a16="http://schemas.microsoft.com/office/drawing/2014/main" val="503433562"/>
                    </a:ext>
                  </a:extLst>
                </a:gridCol>
                <a:gridCol w="2733367">
                  <a:extLst>
                    <a:ext uri="{9D8B030D-6E8A-4147-A177-3AD203B41FA5}">
                      <a16:colId xmlns:a16="http://schemas.microsoft.com/office/drawing/2014/main" val="2475038908"/>
                    </a:ext>
                  </a:extLst>
                </a:gridCol>
                <a:gridCol w="2664541">
                  <a:extLst>
                    <a:ext uri="{9D8B030D-6E8A-4147-A177-3AD203B41FA5}">
                      <a16:colId xmlns:a16="http://schemas.microsoft.com/office/drawing/2014/main" val="3213131448"/>
                    </a:ext>
                  </a:extLst>
                </a:gridCol>
              </a:tblGrid>
              <a:tr h="455642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WHO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WHAT FOR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/>
                        <a:t>WHERE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Home</a:t>
                      </a:r>
                      <a:r>
                        <a:rPr lang="fr-FR" sz="2000" baseline="0" dirty="0"/>
                        <a:t> page</a:t>
                      </a:r>
                      <a:endParaRPr lang="fr-F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071518"/>
                  </a:ext>
                </a:extLst>
              </a:tr>
              <a:tr h="15884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Central PM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Country </a:t>
                      </a:r>
                      <a:r>
                        <a:rPr lang="fr-FR" sz="1400" b="1" dirty="0" err="1"/>
                        <a:t>contributors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 err="1">
                          <a:solidFill>
                            <a:srgbClr val="0000FF"/>
                          </a:solidFill>
                        </a:rPr>
                        <a:t>save</a:t>
                      </a:r>
                      <a:r>
                        <a:rPr lang="fr-FR" sz="14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dirty="0"/>
                        <a:t>all training </a:t>
                      </a:r>
                      <a:r>
                        <a:rPr lang="fr-FR" sz="1400" dirty="0" err="1"/>
                        <a:t>assets</a:t>
                      </a:r>
                      <a:r>
                        <a:rPr lang="fr-FR" sz="1400" dirty="0"/>
                        <a:t> (central courses + local courses)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baseline="0" dirty="0" err="1">
                          <a:solidFill>
                            <a:srgbClr val="0000FF"/>
                          </a:solidFill>
                        </a:rPr>
                        <a:t>share</a:t>
                      </a:r>
                      <a:r>
                        <a:rPr lang="fr-FR" sz="14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baseline="0" dirty="0" err="1"/>
                        <a:t>with</a:t>
                      </a:r>
                      <a:r>
                        <a:rPr lang="fr-FR" sz="1400" baseline="0" dirty="0"/>
                        <a:t> countries, </a:t>
                      </a:r>
                      <a:r>
                        <a:rPr lang="fr-FR" sz="1400" baseline="0" dirty="0" err="1"/>
                        <a:t>with</a:t>
                      </a:r>
                      <a:r>
                        <a:rPr lang="fr-FR" sz="1400" baseline="0" dirty="0"/>
                        <a:t> </a:t>
                      </a:r>
                      <a:r>
                        <a:rPr lang="fr-FR" sz="1400" baseline="0" dirty="0" err="1"/>
                        <a:t>agencies</a:t>
                      </a:r>
                      <a:endParaRPr lang="fr-FR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baseline="0" dirty="0" err="1">
                          <a:solidFill>
                            <a:srgbClr val="0000FF"/>
                          </a:solidFill>
                        </a:rPr>
                        <a:t>share</a:t>
                      </a:r>
                      <a:r>
                        <a:rPr lang="fr-FR" sz="14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baseline="0" dirty="0" err="1"/>
                        <a:t>with</a:t>
                      </a:r>
                      <a:r>
                        <a:rPr lang="fr-FR" sz="1400" baseline="0" dirty="0"/>
                        <a:t> the LBC / LMS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search, access </a:t>
                      </a:r>
                      <a:r>
                        <a:rPr lang="en-US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en-US" sz="1400" b="1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download</a:t>
                      </a:r>
                      <a:r>
                        <a:rPr lang="en-US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existing draft, published or archived training assets</a:t>
                      </a:r>
                      <a:endParaRPr lang="fr-FR" sz="1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BACK OFFICE </a:t>
                      </a:r>
                      <a:r>
                        <a:rPr lang="fr-FR" sz="1400" dirty="0" err="1"/>
                        <a:t>access</a:t>
                      </a:r>
                      <a:endParaRPr lang="fr-FR" sz="1400" dirty="0"/>
                    </a:p>
                    <a:p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License </a:t>
                      </a:r>
                      <a:r>
                        <a:rPr lang="fr-FR" sz="1400" dirty="0" err="1"/>
                        <a:t>required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866541"/>
                  </a:ext>
                </a:extLst>
              </a:tr>
              <a:tr h="158842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400" b="1" dirty="0"/>
                        <a:t>Training </a:t>
                      </a:r>
                      <a:r>
                        <a:rPr lang="fr-FR" sz="1400" b="1" dirty="0" err="1"/>
                        <a:t>community</a:t>
                      </a:r>
                      <a:endParaRPr lang="fr-FR" sz="14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Central team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Country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baseline="0" dirty="0" err="1">
                          <a:solidFill>
                            <a:srgbClr val="0000FF"/>
                          </a:solidFill>
                        </a:rPr>
                        <a:t>access</a:t>
                      </a:r>
                      <a:r>
                        <a:rPr lang="fr-FR" sz="1400" b="1" baseline="0" dirty="0">
                          <a:solidFill>
                            <a:srgbClr val="0000FF"/>
                          </a:solidFill>
                        </a:rPr>
                        <a:t> or </a:t>
                      </a:r>
                      <a:r>
                        <a:rPr lang="fr-FR" sz="1400" b="1" baseline="0" dirty="0" err="1">
                          <a:solidFill>
                            <a:srgbClr val="0000FF"/>
                          </a:solidFill>
                        </a:rPr>
                        <a:t>download</a:t>
                      </a:r>
                      <a:r>
                        <a:rPr lang="fr-FR" sz="14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dirty="0" err="1"/>
                        <a:t>existing</a:t>
                      </a:r>
                      <a:r>
                        <a:rPr lang="fr-FR" sz="1400" dirty="0"/>
                        <a:t> « </a:t>
                      </a:r>
                      <a:r>
                        <a:rPr lang="fr-FR" sz="1400" b="1" dirty="0" err="1">
                          <a:solidFill>
                            <a:srgbClr val="0000FF"/>
                          </a:solidFill>
                        </a:rPr>
                        <a:t>published</a:t>
                      </a:r>
                      <a:r>
                        <a:rPr lang="fr-FR" sz="1400" b="1" dirty="0">
                          <a:solidFill>
                            <a:srgbClr val="0000FF"/>
                          </a:solidFill>
                        </a:rPr>
                        <a:t> </a:t>
                      </a:r>
                      <a:r>
                        <a:rPr lang="fr-FR" sz="1400" dirty="0"/>
                        <a:t>» training </a:t>
                      </a:r>
                      <a:r>
                        <a:rPr lang="fr-FR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assets</a:t>
                      </a:r>
                      <a:r>
                        <a:rPr lang="fr-FR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using search or folders</a:t>
                      </a:r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the </a:t>
                      </a:r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central </a:t>
                      </a:r>
                      <a:r>
                        <a:rPr lang="fr-FR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folder</a:t>
                      </a:r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(or country </a:t>
                      </a:r>
                      <a:r>
                        <a:rPr lang="fr-FR" sz="14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folder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fr-FR" sz="14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NSCs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FRONTEND </a:t>
                      </a:r>
                      <a:r>
                        <a:rPr lang="fr-FR" sz="1400" dirty="0" err="1"/>
                        <a:t>access</a:t>
                      </a:r>
                      <a:endParaRPr lang="fr-FR" sz="1400" dirty="0"/>
                    </a:p>
                    <a:p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No </a:t>
                      </a:r>
                      <a:r>
                        <a:rPr lang="fr-FR" sz="1400" dirty="0" err="1"/>
                        <a:t>license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required</a:t>
                      </a:r>
                      <a:endParaRPr lang="fr-FR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Access to </a:t>
                      </a:r>
                      <a:r>
                        <a:rPr lang="fr-FR" sz="1400" dirty="0" err="1"/>
                        <a:t>be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validated</a:t>
                      </a:r>
                      <a:endParaRPr lang="fr-FR" sz="1400" dirty="0"/>
                    </a:p>
                    <a:p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FR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5872585"/>
                  </a:ext>
                </a:extLst>
              </a:tr>
              <a:tr h="15884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/>
                        <a:t>Central and local </a:t>
                      </a:r>
                      <a:r>
                        <a:rPr lang="fr-FR" sz="1400" b="1" dirty="0" err="1"/>
                        <a:t>Agencies</a:t>
                      </a:r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 err="1">
                          <a:solidFill>
                            <a:srgbClr val="0000FF"/>
                          </a:solidFill>
                        </a:rPr>
                        <a:t>access</a:t>
                      </a:r>
                      <a:r>
                        <a:rPr lang="fr-FR" sz="1400" b="1" dirty="0">
                          <a:solidFill>
                            <a:srgbClr val="0000FF"/>
                          </a:solidFill>
                        </a:rPr>
                        <a:t> or </a:t>
                      </a:r>
                      <a:r>
                        <a:rPr lang="fr-FR" sz="1400" b="1" dirty="0" err="1">
                          <a:solidFill>
                            <a:srgbClr val="0000FF"/>
                          </a:solidFill>
                        </a:rPr>
                        <a:t>download</a:t>
                      </a:r>
                      <a:r>
                        <a:rPr lang="fr-FR" sz="14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dirty="0"/>
                        <a:t>training </a:t>
                      </a:r>
                      <a:r>
                        <a:rPr lang="fr-FR" sz="1400" b="1" dirty="0" err="1"/>
                        <a:t>assets</a:t>
                      </a:r>
                      <a:r>
                        <a:rPr lang="fr-FR" sz="1400" b="1" dirty="0"/>
                        <a:t> or a </a:t>
                      </a:r>
                      <a:r>
                        <a:rPr lang="fr-FR" sz="1400" b="1" dirty="0" err="1"/>
                        <a:t>series</a:t>
                      </a:r>
                      <a:r>
                        <a:rPr lang="fr-FR" sz="1400" b="1" dirty="0"/>
                        <a:t> of </a:t>
                      </a:r>
                      <a:r>
                        <a:rPr lang="fr-FR" sz="1400" b="1" dirty="0" err="1"/>
                        <a:t>assets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using</a:t>
                      </a:r>
                      <a:r>
                        <a:rPr lang="fr-FR" sz="1400" dirty="0"/>
                        <a:t> </a:t>
                      </a:r>
                      <a:r>
                        <a:rPr lang="fr-FR" sz="1400" b="1" dirty="0"/>
                        <a:t>URL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shared</a:t>
                      </a:r>
                      <a:r>
                        <a:rPr lang="fr-FR" sz="1400" dirty="0"/>
                        <a:t> by</a:t>
                      </a:r>
                      <a:r>
                        <a:rPr lang="fr-FR" sz="1400" baseline="0" dirty="0"/>
                        <a:t> the training team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NO ACCESS</a:t>
                      </a:r>
                    </a:p>
                    <a:p>
                      <a:endParaRPr lang="fr-FR" sz="14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dirty="0"/>
                        <a:t>But</a:t>
                      </a:r>
                      <a:r>
                        <a:rPr lang="fr-FR" sz="1400" b="0" baseline="0" dirty="0"/>
                        <a:t> content </a:t>
                      </a:r>
                      <a:r>
                        <a:rPr lang="fr-FR" sz="1400" b="0" baseline="0" dirty="0" err="1"/>
                        <a:t>can</a:t>
                      </a:r>
                      <a:r>
                        <a:rPr lang="fr-FR" sz="1400" b="0" baseline="0" dirty="0"/>
                        <a:t> </a:t>
                      </a:r>
                      <a:r>
                        <a:rPr lang="fr-FR" sz="1400" b="0" baseline="0" dirty="0" err="1"/>
                        <a:t>be</a:t>
                      </a:r>
                      <a:r>
                        <a:rPr lang="fr-FR" sz="1400" b="0" baseline="0" dirty="0"/>
                        <a:t> </a:t>
                      </a:r>
                      <a:r>
                        <a:rPr lang="fr-FR" sz="1400" b="0" baseline="0" dirty="0" err="1"/>
                        <a:t>viewed</a:t>
                      </a:r>
                      <a:r>
                        <a:rPr lang="fr-FR" sz="1400" b="0" baseline="0" dirty="0"/>
                        <a:t> or </a:t>
                      </a:r>
                      <a:r>
                        <a:rPr lang="fr-FR" sz="1400" b="0" baseline="0" dirty="0" err="1"/>
                        <a:t>uploaded</a:t>
                      </a:r>
                      <a:r>
                        <a:rPr lang="fr-FR" sz="1400" b="0" baseline="0" dirty="0"/>
                        <a:t> </a:t>
                      </a:r>
                      <a:r>
                        <a:rPr lang="fr-FR" sz="1400" b="1" baseline="0" dirty="0"/>
                        <a:t>by </a:t>
                      </a:r>
                      <a:r>
                        <a:rPr lang="fr-FR" sz="1400" b="1" baseline="0" dirty="0" err="1"/>
                        <a:t>anybody</a:t>
                      </a:r>
                      <a:r>
                        <a:rPr lang="fr-FR" sz="1400" b="1" baseline="0" dirty="0"/>
                        <a:t> </a:t>
                      </a:r>
                      <a:r>
                        <a:rPr lang="fr-FR" sz="1400" b="0" baseline="0" dirty="0"/>
                        <a:t>if DAMS URL are </a:t>
                      </a:r>
                      <a:r>
                        <a:rPr lang="fr-FR" sz="1400" b="0" baseline="0" dirty="0" err="1"/>
                        <a:t>shared</a:t>
                      </a:r>
                      <a:endParaRPr lang="fr-FR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135156"/>
                  </a:ext>
                </a:extLst>
              </a:tr>
            </a:tbl>
          </a:graphicData>
        </a:graphic>
      </p:graphicFrame>
      <p:pic>
        <p:nvPicPr>
          <p:cNvPr id="8" name="Picture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" b="942"/>
          <a:stretch>
            <a:fillRect/>
          </a:stretch>
        </p:blipFill>
        <p:spPr>
          <a:xfrm>
            <a:off x="9279999" y="1566070"/>
            <a:ext cx="2430221" cy="1540303"/>
          </a:xfrm>
          <a:prstGeom prst="rect">
            <a:avLst/>
          </a:prstGeom>
        </p:spPr>
      </p:pic>
      <p:pic>
        <p:nvPicPr>
          <p:cNvPr id="9" name="Picture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4341"/>
          <a:stretch>
            <a:fillRect/>
          </a:stretch>
        </p:blipFill>
        <p:spPr>
          <a:xfrm>
            <a:off x="9279999" y="3178868"/>
            <a:ext cx="2430221" cy="154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2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6400" y="2270394"/>
            <a:ext cx="10800000" cy="3825312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contributor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to </a:t>
            </a:r>
            <a:r>
              <a:rPr lang="fr-FR" dirty="0" err="1"/>
              <a:t>either</a:t>
            </a:r>
            <a:r>
              <a:rPr lang="fr-FR" dirty="0"/>
              <a:t> to Central Project Managers, Local Project Manager or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Local Country </a:t>
            </a:r>
            <a:r>
              <a:rPr lang="fr-FR" dirty="0" err="1"/>
              <a:t>Administrators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manage </a:t>
            </a:r>
            <a:r>
              <a:rPr lang="fr-FR" dirty="0" err="1"/>
              <a:t>assets</a:t>
            </a:r>
            <a:r>
              <a:rPr lang="fr-FR" dirty="0"/>
              <a:t>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2 licences per country (NSC)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One licence per importer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Users</a:t>
            </a:r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contributor</a:t>
            </a:r>
            <a:r>
              <a:rPr lang="fr-FR" dirty="0"/>
              <a:t> </a:t>
            </a:r>
            <a:r>
              <a:rPr lang="fr-FR" dirty="0" err="1"/>
              <a:t>role</a:t>
            </a:r>
            <a:endParaRPr lang="fr-FR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" y="3323468"/>
            <a:ext cx="9593263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44384" y="5509398"/>
            <a:ext cx="3717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chemeClr val="accent1"/>
                </a:solidFill>
              </a:rPr>
              <a:t>Importers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administrators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1600" b="1" dirty="0">
                <a:solidFill>
                  <a:schemeClr val="accent1"/>
                </a:solidFill>
                <a:sym typeface="Wingdings" panose="05000000000000000000" pitchFamily="2" charset="2"/>
                <a:hlinkClick r:id="rId3" action="ppaction://hlinksldjump"/>
              </a:rPr>
              <a:t>go </a:t>
            </a:r>
            <a:r>
              <a:rPr lang="fr-FR" sz="1600" b="1">
                <a:solidFill>
                  <a:schemeClr val="accent1"/>
                </a:solidFill>
                <a:sym typeface="Wingdings" panose="05000000000000000000" pitchFamily="2" charset="2"/>
                <a:hlinkClick r:id="rId3" action="ppaction://hlinksldjump"/>
              </a:rPr>
              <a:t>slide 33</a:t>
            </a:r>
            <a:r>
              <a:rPr lang="fr-FR" sz="1600" b="1">
                <a:solidFill>
                  <a:schemeClr val="accent1"/>
                </a:solidFill>
                <a:hlinkClick r:id="rId3" action="ppaction://hlinksldjump"/>
              </a:rPr>
              <a:t> </a:t>
            </a:r>
            <a:endParaRPr lang="fr-F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11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Users</a:t>
            </a:r>
            <a:endParaRPr lang="fr-FR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 </a:t>
            </a:r>
            <a:r>
              <a:rPr lang="fr-FR" dirty="0" err="1"/>
              <a:t>contributor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do?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256" y="2399088"/>
            <a:ext cx="8556750" cy="2943055"/>
            <a:chOff x="669546" y="2638849"/>
            <a:chExt cx="8556750" cy="2943055"/>
          </a:xfrm>
        </p:grpSpPr>
        <p:pic>
          <p:nvPicPr>
            <p:cNvPr id="2050" name="Picture 2" descr="image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46" y="2638849"/>
              <a:ext cx="8344170" cy="29430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749040" y="4087368"/>
              <a:ext cx="5477256" cy="1014984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9320784" y="2235815"/>
            <a:ext cx="2438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600" dirty="0">
                <a:solidFill>
                  <a:schemeClr val="tx2"/>
                </a:solidFill>
              </a:rPr>
              <a:t>The </a:t>
            </a:r>
            <a:r>
              <a:rPr lang="fr-FR" sz="1600" dirty="0" err="1">
                <a:solidFill>
                  <a:schemeClr val="tx2"/>
                </a:solidFill>
              </a:rPr>
              <a:t>contributor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can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read</a:t>
            </a:r>
            <a:r>
              <a:rPr lang="fr-FR" sz="1600" dirty="0">
                <a:solidFill>
                  <a:schemeClr val="tx2"/>
                </a:solidFill>
              </a:rPr>
              <a:t> and manage </a:t>
            </a:r>
            <a:r>
              <a:rPr lang="fr-FR" sz="1600" dirty="0" err="1">
                <a:solidFill>
                  <a:schemeClr val="tx2"/>
                </a:solidFill>
              </a:rPr>
              <a:t>assets</a:t>
            </a:r>
            <a:r>
              <a:rPr lang="fr-FR" sz="1600" dirty="0">
                <a:solidFill>
                  <a:schemeClr val="tx2"/>
                </a:solidFill>
              </a:rPr>
              <a:t> in </a:t>
            </a:r>
            <a:r>
              <a:rPr lang="fr-FR" sz="1600" dirty="0" err="1">
                <a:solidFill>
                  <a:schemeClr val="tx2"/>
                </a:solidFill>
              </a:rPr>
              <a:t>existing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folders</a:t>
            </a:r>
            <a:r>
              <a:rPr lang="fr-FR" sz="1600" dirty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b="1" dirty="0" err="1">
                <a:solidFill>
                  <a:schemeClr val="tx2"/>
                </a:solidFill>
              </a:rPr>
              <a:t>Contributors</a:t>
            </a:r>
            <a:r>
              <a:rPr lang="fr-FR" sz="1600" b="1" dirty="0">
                <a:solidFill>
                  <a:schemeClr val="tx2"/>
                </a:solidFill>
              </a:rPr>
              <a:t> must use « </a:t>
            </a:r>
            <a:r>
              <a:rPr lang="fr-FR" sz="1600" b="1" dirty="0" err="1">
                <a:solidFill>
                  <a:schemeClr val="tx2"/>
                </a:solidFill>
              </a:rPr>
              <a:t>Confidential</a:t>
            </a:r>
            <a:r>
              <a:rPr lang="fr-FR" sz="1600" b="1" dirty="0">
                <a:solidFill>
                  <a:schemeClr val="tx2"/>
                </a:solidFill>
              </a:rPr>
              <a:t> », « </a:t>
            </a:r>
            <a:r>
              <a:rPr lang="fr-FR" sz="1600" b="1" dirty="0" err="1">
                <a:solidFill>
                  <a:schemeClr val="tx2"/>
                </a:solidFill>
              </a:rPr>
              <a:t>published</a:t>
            </a:r>
            <a:r>
              <a:rPr lang="fr-FR" sz="1600" b="1" dirty="0">
                <a:solidFill>
                  <a:schemeClr val="tx2"/>
                </a:solidFill>
              </a:rPr>
              <a:t> » and « </a:t>
            </a:r>
            <a:r>
              <a:rPr lang="fr-FR" sz="1600" b="1" dirty="0" err="1">
                <a:solidFill>
                  <a:schemeClr val="tx2"/>
                </a:solidFill>
              </a:rPr>
              <a:t>Archived</a:t>
            </a:r>
            <a:r>
              <a:rPr lang="fr-FR" sz="1600" b="1" dirty="0">
                <a:solidFill>
                  <a:schemeClr val="tx2"/>
                </a:solidFill>
              </a:rPr>
              <a:t> » </a:t>
            </a:r>
            <a:r>
              <a:rPr lang="fr-FR" sz="1600" b="1" dirty="0" err="1">
                <a:solidFill>
                  <a:schemeClr val="tx2"/>
                </a:solidFill>
              </a:rPr>
              <a:t>folders</a:t>
            </a:r>
            <a:r>
              <a:rPr lang="fr-FR" sz="1600" b="1" dirty="0">
                <a:solidFill>
                  <a:schemeClr val="tx2"/>
                </a:solidFill>
              </a:rPr>
              <a:t>. </a:t>
            </a:r>
            <a:r>
              <a:rPr lang="fr-FR" sz="1400" dirty="0">
                <a:solidFill>
                  <a:schemeClr val="tx2"/>
                </a:solidFill>
              </a:rPr>
              <a:t>Do not use « Opel </a:t>
            </a:r>
            <a:r>
              <a:rPr lang="fr-FR" sz="1400" dirty="0" err="1">
                <a:solidFill>
                  <a:schemeClr val="tx2"/>
                </a:solidFill>
              </a:rPr>
              <a:t>confidential</a:t>
            </a:r>
            <a:r>
              <a:rPr lang="fr-FR" sz="1400" dirty="0">
                <a:solidFill>
                  <a:schemeClr val="tx2"/>
                </a:solidFill>
              </a:rPr>
              <a:t> » and « </a:t>
            </a:r>
            <a:r>
              <a:rPr lang="fr-FR" sz="1400" dirty="0" err="1">
                <a:solidFill>
                  <a:schemeClr val="tx2"/>
                </a:solidFill>
              </a:rPr>
              <a:t>Pre-reveal</a:t>
            </a:r>
            <a:r>
              <a:rPr lang="fr-FR" sz="1400" dirty="0">
                <a:solidFill>
                  <a:schemeClr val="tx2"/>
                </a:solidFill>
              </a:rPr>
              <a:t> » document </a:t>
            </a:r>
            <a:r>
              <a:rPr lang="fr-FR" sz="1400" dirty="0" err="1">
                <a:solidFill>
                  <a:schemeClr val="tx2"/>
                </a:solidFill>
              </a:rPr>
              <a:t>won’t</a:t>
            </a:r>
            <a:r>
              <a:rPr lang="fr-FR" sz="1400" dirty="0">
                <a:solidFill>
                  <a:schemeClr val="tx2"/>
                </a:solidFill>
              </a:rPr>
              <a:t> </a:t>
            </a:r>
            <a:r>
              <a:rPr lang="fr-FR" sz="1400" dirty="0" err="1">
                <a:solidFill>
                  <a:schemeClr val="tx2"/>
                </a:solidFill>
              </a:rPr>
              <a:t>be</a:t>
            </a:r>
            <a:r>
              <a:rPr lang="fr-FR" sz="1400" dirty="0">
                <a:solidFill>
                  <a:schemeClr val="tx2"/>
                </a:solidFill>
              </a:rPr>
              <a:t> visible </a:t>
            </a:r>
            <a:r>
              <a:rPr lang="fr-FR" sz="1400" dirty="0" err="1">
                <a:solidFill>
                  <a:schemeClr val="tx2"/>
                </a:solidFill>
              </a:rPr>
              <a:t>anymore</a:t>
            </a:r>
            <a:r>
              <a:rPr lang="fr-FR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3720543" y="2944998"/>
            <a:ext cx="338328" cy="344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758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8321" y="3709351"/>
            <a:ext cx="6075680" cy="998115"/>
          </a:xfrm>
        </p:spPr>
        <p:txBody>
          <a:bodyPr/>
          <a:lstStyle/>
          <a:p>
            <a:r>
              <a:rPr lang="de-DE" dirty="0"/>
              <a:t>Global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en-GB" dirty="0"/>
              <a:t>Dams assets journey</a:t>
            </a:r>
            <a:endParaRPr lang="de-DE" dirty="0"/>
          </a:p>
        </p:txBody>
      </p:sp>
      <p:pic>
        <p:nvPicPr>
          <p:cNvPr id="5" name="Espace réservé pour une image  4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7E243192-5A85-4774-9FB4-496CB7583C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1" r="13561"/>
          <a:stretch>
            <a:fillRect/>
          </a:stretch>
        </p:blipFill>
        <p:spPr>
          <a:xfrm>
            <a:off x="6692900" y="1128713"/>
            <a:ext cx="5499100" cy="5038725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790F8-9172-416B-B5FD-B6C62B01B30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1055688" cy="215900"/>
          </a:xfrm>
        </p:spPr>
        <p:txBody>
          <a:bodyPr/>
          <a:lstStyle/>
          <a:p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937592071"/>
      </p:ext>
    </p:extLst>
  </p:cSld>
  <p:clrMapOvr>
    <a:masterClrMapping/>
  </p:clrMapOvr>
</p:sld>
</file>

<file path=ppt/theme/theme1.xml><?xml version="1.0" encoding="utf-8"?>
<a:theme xmlns:a="http://schemas.openxmlformats.org/drawingml/2006/main" name="Stellantis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6B5D268A-7F73-4890-B069-7531EC21141B}"/>
    </a:ext>
  </a:extLst>
</a:theme>
</file>

<file path=ppt/theme/theme2.xml><?xml version="1.0" encoding="utf-8"?>
<a:theme xmlns:a="http://schemas.openxmlformats.org/drawingml/2006/main" name="Stellantis - Chapter blu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DC08C376-4686-4684-B245-4472F83D1AD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ellantis">
    <a:dk1>
      <a:srgbClr val="272B35"/>
    </a:dk1>
    <a:lt1>
      <a:sysClr val="window" lastClr="FFFFFF"/>
    </a:lt1>
    <a:dk2>
      <a:srgbClr val="243782"/>
    </a:dk2>
    <a:lt2>
      <a:srgbClr val="EEECE1"/>
    </a:lt2>
    <a:accent1>
      <a:srgbClr val="243782"/>
    </a:accent1>
    <a:accent2>
      <a:srgbClr val="E94E24"/>
    </a:accent2>
    <a:accent3>
      <a:srgbClr val="00ADA0"/>
    </a:accent3>
    <a:accent4>
      <a:srgbClr val="F7A600"/>
    </a:accent4>
    <a:accent5>
      <a:srgbClr val="272B35"/>
    </a:accent5>
    <a:accent6>
      <a:srgbClr val="243782"/>
    </a:accent6>
    <a:hlink>
      <a:srgbClr val="243782"/>
    </a:hlink>
    <a:folHlink>
      <a:srgbClr val="272B3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FxDocInfoInfo xmlns="2cedef89-2479-4e30-8d70-524347204a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BF4937044D5C44BC74A6F7F3456EAE" ma:contentTypeVersion="11" ma:contentTypeDescription="Ein neues Dokument erstellen." ma:contentTypeScope="" ma:versionID="baea5a2c71faac0cfdaca0d72022e436">
  <xsd:schema xmlns:xsd="http://www.w3.org/2001/XMLSchema" xmlns:xs="http://www.w3.org/2001/XMLSchema" xmlns:p="http://schemas.microsoft.com/office/2006/metadata/properties" xmlns:ns2="2cedef89-2479-4e30-8d70-524347204a05" xmlns:ns3="ec29d500-b4ac-498e-8ad8-93fbbd761f85" targetNamespace="http://schemas.microsoft.com/office/2006/metadata/properties" ma:root="true" ma:fieldsID="21fda5a3ae5aa556db791dd476397dad" ns2:_="" ns3:_="">
    <xsd:import namespace="2cedef89-2479-4e30-8d70-524347204a05"/>
    <xsd:import namespace="ec29d500-b4ac-498e-8ad8-93fbbd761f85"/>
    <xsd:element name="properties">
      <xsd:complexType>
        <xsd:sequence>
          <xsd:element name="documentManagement">
            <xsd:complexType>
              <xsd:all>
                <xsd:element ref="ns2:SPFxDocInfoInfo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def89-2479-4e30-8d70-524347204a05" elementFormDefault="qualified">
    <xsd:import namespace="http://schemas.microsoft.com/office/2006/documentManagement/types"/>
    <xsd:import namespace="http://schemas.microsoft.com/office/infopath/2007/PartnerControls"/>
    <xsd:element name="SPFxDocInfoInfo" ma:index="2" nillable="true" ma:displayName="DocInfo" ma:internalName="SPFxDocInfoInfo" ma:readOnly="false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9d500-b4ac-498e-8ad8-93fbbd761f8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5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6EB642-6EA3-45A0-9912-90E8FE43347F}">
  <ds:schemaRefs>
    <ds:schemaRef ds:uri="2cedef89-2479-4e30-8d70-524347204a0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c29d500-b4ac-498e-8ad8-93fbbd761f8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57CB069-B98E-4E57-A099-CFAEE331AA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edef89-2479-4e30-8d70-524347204a05"/>
    <ds:schemaRef ds:uri="ec29d500-b4ac-498e-8ad8-93fbbd761f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2D729A-668F-45C2-895A-71C3F5ACAF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2758</Words>
  <Application>Microsoft Office PowerPoint</Application>
  <PresentationFormat>Grand écran</PresentationFormat>
  <Paragraphs>522</Paragraphs>
  <Slides>50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9" baseType="lpstr">
      <vt:lpstr>Arial</vt:lpstr>
      <vt:lpstr>Calibri</vt:lpstr>
      <vt:lpstr>Encode Sans</vt:lpstr>
      <vt:lpstr>Encode Sans ExpandedLight</vt:lpstr>
      <vt:lpstr>Symbol</vt:lpstr>
      <vt:lpstr>Wingdings</vt:lpstr>
      <vt:lpstr>Stellantis</vt:lpstr>
      <vt:lpstr>Stellantis - Chapter blue</vt:lpstr>
      <vt:lpstr>Packager Shell Object</vt:lpstr>
      <vt:lpstr>Digital Assets management system  User Guide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contributor role</vt:lpstr>
      <vt:lpstr>What a contributor can do?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DAMS Tutorial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Caroline Nguyen</dc:creator>
  <cp:lastModifiedBy>OLIVIER BASCAULE</cp:lastModifiedBy>
  <cp:revision>451</cp:revision>
  <dcterms:created xsi:type="dcterms:W3CDTF">2018-06-06T14:01:21Z</dcterms:created>
  <dcterms:modified xsi:type="dcterms:W3CDTF">2022-04-22T07:54:23Z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0x010100DEBF4937044D5C44BC74A6F7F3456EAE</vt:lpwstr>
  </property>
  <property fmtid="{D5CDD505-2E9C-101B-9397-08002B2CF9AE}" pid="3" name="MSIP_Label_2fd53d93-3f4c-4b90-b511-bd6bdbb4fba9_Enabled">
    <vt:lpwstr>true</vt:lpwstr>
  </property>
  <property fmtid="{D5CDD505-2E9C-101B-9397-08002B2CF9AE}" pid="4" name="MSIP_Label_2fd53d93-3f4c-4b90-b511-bd6bdbb4fba9_SetDate">
    <vt:lpwstr>2021-01-21T13:25:02Z</vt:lpwstr>
  </property>
  <property fmtid="{D5CDD505-2E9C-101B-9397-08002B2CF9AE}" pid="5" name="MSIP_Label_2fd53d93-3f4c-4b90-b511-bd6bdbb4fba9_Method">
    <vt:lpwstr>Standard</vt:lpwstr>
  </property>
  <property fmtid="{D5CDD505-2E9C-101B-9397-08002B2CF9AE}" pid="6" name="MSIP_Label_2fd53d93-3f4c-4b90-b511-bd6bdbb4fba9_Name">
    <vt:lpwstr>2fd53d93-3f4c-4b90-b511-bd6bdbb4fba9</vt:lpwstr>
  </property>
  <property fmtid="{D5CDD505-2E9C-101B-9397-08002B2CF9AE}" pid="7" name="MSIP_Label_2fd53d93-3f4c-4b90-b511-bd6bdbb4fba9_SiteId">
    <vt:lpwstr>d852d5cd-724c-4128-8812-ffa5db3f8507</vt:lpwstr>
  </property>
  <property fmtid="{D5CDD505-2E9C-101B-9397-08002B2CF9AE}" pid="8" name="MSIP_Label_2fd53d93-3f4c-4b90-b511-bd6bdbb4fba9_ActionId">
    <vt:lpwstr>2c4e0abb-91ab-4bc4-8535-180736fdae7a</vt:lpwstr>
  </property>
  <property fmtid="{D5CDD505-2E9C-101B-9397-08002B2CF9AE}" pid="9" name="MSIP_Label_2fd53d93-3f4c-4b90-b511-bd6bdbb4fba9_ContentBits">
    <vt:lpwstr>0</vt:lpwstr>
  </property>
</Properties>
</file>