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897" r:id="rId1"/>
    <p:sldMasterId id="2147493942" r:id="rId2"/>
    <p:sldMasterId id="2147493956" r:id="rId3"/>
    <p:sldMasterId id="2147493970" r:id="rId4"/>
    <p:sldMasterId id="2147493997" r:id="rId5"/>
  </p:sldMasterIdLst>
  <p:notesMasterIdLst>
    <p:notesMasterId r:id="rId71"/>
  </p:notesMasterIdLst>
  <p:handoutMasterIdLst>
    <p:handoutMasterId r:id="rId72"/>
  </p:handoutMasterIdLst>
  <p:sldIdLst>
    <p:sldId id="2489" r:id="rId6"/>
    <p:sldId id="619" r:id="rId7"/>
    <p:sldId id="2415" r:id="rId8"/>
    <p:sldId id="2408" r:id="rId9"/>
    <p:sldId id="2416" r:id="rId10"/>
    <p:sldId id="2487" r:id="rId11"/>
    <p:sldId id="2488" r:id="rId12"/>
    <p:sldId id="2389" r:id="rId13"/>
    <p:sldId id="2484" r:id="rId14"/>
    <p:sldId id="2433" r:id="rId15"/>
    <p:sldId id="2205" r:id="rId16"/>
    <p:sldId id="2486" r:id="rId17"/>
    <p:sldId id="2411" r:id="rId18"/>
    <p:sldId id="2434" r:id="rId19"/>
    <p:sldId id="2429" r:id="rId20"/>
    <p:sldId id="2431" r:id="rId21"/>
    <p:sldId id="2432" r:id="rId22"/>
    <p:sldId id="2417" r:id="rId23"/>
    <p:sldId id="2412" r:id="rId24"/>
    <p:sldId id="2382" r:id="rId25"/>
    <p:sldId id="2413" r:id="rId26"/>
    <p:sldId id="2448" r:id="rId27"/>
    <p:sldId id="2414" r:id="rId28"/>
    <p:sldId id="2418" r:id="rId29"/>
    <p:sldId id="2370" r:id="rId30"/>
    <p:sldId id="2386" r:id="rId31"/>
    <p:sldId id="2427" r:id="rId32"/>
    <p:sldId id="2419" r:id="rId33"/>
    <p:sldId id="2420" r:id="rId34"/>
    <p:sldId id="2421" r:id="rId35"/>
    <p:sldId id="2410" r:id="rId36"/>
    <p:sldId id="2422" r:id="rId37"/>
    <p:sldId id="2424" r:id="rId38"/>
    <p:sldId id="2425" r:id="rId39"/>
    <p:sldId id="2449" r:id="rId40"/>
    <p:sldId id="2495" r:id="rId41"/>
    <p:sldId id="2428" r:id="rId42"/>
    <p:sldId id="2430" r:id="rId43"/>
    <p:sldId id="2496" r:id="rId44"/>
    <p:sldId id="2355" r:id="rId45"/>
    <p:sldId id="2354" r:id="rId46"/>
    <p:sldId id="2497" r:id="rId47"/>
    <p:sldId id="2337" r:id="rId48"/>
    <p:sldId id="2338" r:id="rId49"/>
    <p:sldId id="2450" r:id="rId50"/>
    <p:sldId id="2390" r:id="rId51"/>
    <p:sldId id="2391" r:id="rId52"/>
    <p:sldId id="2392" r:id="rId53"/>
    <p:sldId id="2233" r:id="rId54"/>
    <p:sldId id="2234" r:id="rId55"/>
    <p:sldId id="2393" r:id="rId56"/>
    <p:sldId id="2394" r:id="rId57"/>
    <p:sldId id="2237" r:id="rId58"/>
    <p:sldId id="2457" r:id="rId59"/>
    <p:sldId id="2451" r:id="rId60"/>
    <p:sldId id="2498" r:id="rId61"/>
    <p:sldId id="2499" r:id="rId62"/>
    <p:sldId id="2442" r:id="rId63"/>
    <p:sldId id="2440" r:id="rId64"/>
    <p:sldId id="2500" r:id="rId65"/>
    <p:sldId id="2501" r:id="rId66"/>
    <p:sldId id="2447" r:id="rId67"/>
    <p:sldId id="2444" r:id="rId68"/>
    <p:sldId id="2446" r:id="rId69"/>
    <p:sldId id="381" r:id="rId70"/>
  </p:sldIdLst>
  <p:sldSz cx="9144000" cy="5143500" type="screen16x9"/>
  <p:notesSz cx="7099300" cy="10234613"/>
  <p:defaultTextStyle>
    <a:defPPr>
      <a:defRPr lang="fr-FR"/>
    </a:defPPr>
    <a:lvl1pPr algn="l" defTabSz="401802" rtl="0" eaLnBrk="0" fontAlgn="base" hangingPunct="0">
      <a:spcBef>
        <a:spcPct val="0"/>
      </a:spcBef>
      <a:spcAft>
        <a:spcPct val="0"/>
      </a:spcAft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01802" indent="174520" algn="l" defTabSz="401802" rtl="0" eaLnBrk="0" fontAlgn="base" hangingPunct="0">
      <a:spcBef>
        <a:spcPct val="0"/>
      </a:spcBef>
      <a:spcAft>
        <a:spcPct val="0"/>
      </a:spcAft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810368" indent="350393" algn="l" defTabSz="401802" rtl="0" eaLnBrk="0" fontAlgn="base" hangingPunct="0">
      <a:spcBef>
        <a:spcPct val="0"/>
      </a:spcBef>
      <a:spcAft>
        <a:spcPct val="0"/>
      </a:spcAft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217581" indent="527618" algn="l" defTabSz="401802" rtl="0" eaLnBrk="0" fontAlgn="base" hangingPunct="0">
      <a:spcBef>
        <a:spcPct val="0"/>
      </a:spcBef>
      <a:spcAft>
        <a:spcPct val="0"/>
      </a:spcAft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626147" indent="703491" algn="l" defTabSz="401802" rtl="0" eaLnBrk="0" fontAlgn="base" hangingPunct="0">
      <a:spcBef>
        <a:spcPct val="0"/>
      </a:spcBef>
      <a:spcAft>
        <a:spcPct val="0"/>
      </a:spcAft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1948129" algn="l" defTabSz="779252" rtl="0" eaLnBrk="1" latinLnBrk="0" hangingPunct="1"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337755" algn="l" defTabSz="779252" rtl="0" eaLnBrk="1" latinLnBrk="0" hangingPunct="1"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2727381" algn="l" defTabSz="779252" rtl="0" eaLnBrk="1" latinLnBrk="0" hangingPunct="1"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117007" algn="l" defTabSz="779252" rtl="0" eaLnBrk="1" latinLnBrk="0" hangingPunct="1">
      <a:defRPr sz="1704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0" userDrawn="1">
          <p15:clr>
            <a:srgbClr val="A4A3A4"/>
          </p15:clr>
        </p15:guide>
        <p15:guide id="2" orient="horz" pos="1393" userDrawn="1">
          <p15:clr>
            <a:srgbClr val="A4A3A4"/>
          </p15:clr>
        </p15:guide>
        <p15:guide id="3" orient="horz" pos="894" userDrawn="1">
          <p15:clr>
            <a:srgbClr val="A4A3A4"/>
          </p15:clr>
        </p15:guide>
        <p15:guide id="4" orient="horz" pos="1688" userDrawn="1">
          <p15:clr>
            <a:srgbClr val="A4A3A4"/>
          </p15:clr>
        </p15:guide>
        <p15:guide id="5" orient="horz" pos="327" userDrawn="1">
          <p15:clr>
            <a:srgbClr val="A4A3A4"/>
          </p15:clr>
        </p15:guide>
        <p15:guide id="6" pos="762" userDrawn="1">
          <p15:clr>
            <a:srgbClr val="A4A3A4"/>
          </p15:clr>
        </p15:guide>
        <p15:guide id="7" pos="2381" userDrawn="1">
          <p15:clr>
            <a:srgbClr val="A4A3A4"/>
          </p15:clr>
        </p15:guide>
        <p15:guide id="8" pos="612" userDrawn="1">
          <p15:clr>
            <a:srgbClr val="A4A3A4"/>
          </p15:clr>
        </p15:guide>
        <p15:guide id="9" pos="529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orient="horz" pos="1960" userDrawn="1">
          <p15:clr>
            <a:srgbClr val="A4A3A4"/>
          </p15:clr>
        </p15:guide>
        <p15:guide id="12" orient="horz" pos="15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verine CAMPO" initials="sC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080E"/>
    <a:srgbClr val="010103"/>
    <a:srgbClr val="F8F8F8"/>
    <a:srgbClr val="FFFFFF"/>
    <a:srgbClr val="FF9300"/>
    <a:srgbClr val="C4B7A6"/>
    <a:srgbClr val="F2F2F2"/>
    <a:srgbClr val="AD0040"/>
    <a:srgbClr val="FF0000"/>
    <a:srgbClr val="8F86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75" autoAdjust="0"/>
    <p:restoredTop sz="88688" autoAdjust="0"/>
  </p:normalViewPr>
  <p:slideViewPr>
    <p:cSldViewPr snapToGrid="0" snapToObjects="1">
      <p:cViewPr varScale="1">
        <p:scale>
          <a:sx n="129" d="100"/>
          <a:sy n="129" d="100"/>
        </p:scale>
        <p:origin x="624" y="184"/>
      </p:cViewPr>
      <p:guideLst>
        <p:guide orient="horz" pos="690"/>
        <p:guide orient="horz" pos="1393"/>
        <p:guide orient="horz" pos="894"/>
        <p:guide orient="horz" pos="1688"/>
        <p:guide orient="horz" pos="327"/>
        <p:guide pos="762"/>
        <p:guide pos="2381"/>
        <p:guide pos="612"/>
        <p:guide pos="5298"/>
        <p:guide pos="2880"/>
        <p:guide orient="horz" pos="1960"/>
        <p:guide orient="horz" pos="15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60" d="100"/>
          <a:sy n="60" d="100"/>
        </p:scale>
        <p:origin x="-3354" y="-102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0B63F5F-D663-F445-A864-9AA3696ED5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defTabSz="328613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2C8A7E0-4365-9C47-989D-F656081936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algn="r" defTabSz="328613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C3D33A9-D5DE-6D41-9C7D-6C38BCDC296B}" type="datetime1">
              <a:rPr lang="fr-FR" altLang="fr-FR"/>
              <a:pPr>
                <a:defRPr/>
              </a:pPr>
              <a:t>11/05/2023</a:t>
            </a:fld>
            <a:endParaRPr lang="fr-FR" alt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EB49CD4-E1EC-5C42-BE49-560B21FE94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defTabSz="328613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BB3E30C-C8A1-844D-A61F-2A9DA72CAB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algn="r" defTabSz="328613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01B7EC-2890-5445-955E-5700EF0EFC8F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4706699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27C8F9A-15E4-1048-9D0B-080D108453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defTabSz="328613" eaLnBrk="1" hangingPunct="1">
              <a:defRPr sz="12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BC676CA-7E9F-204D-B422-20A8F6F0A57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algn="r" defTabSz="328613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FD8E76BE-E1E3-924B-8B5B-AFD4316EC4A0}" type="datetime1">
              <a:rPr lang="fr-FR" altLang="fr-FR"/>
              <a:pPr>
                <a:defRPr/>
              </a:pPr>
              <a:t>11/05/2023</a:t>
            </a:fld>
            <a:endParaRPr lang="fr-FR" altLang="fr-FR" dirty="0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023BCB86-6F9E-4A46-97F7-96DE02081D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6525" y="766763"/>
            <a:ext cx="6826250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9" tIns="47540" rIns="95079" bIns="4754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8E88D436-92C8-EC48-A015-160F7F370F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6925"/>
          </a:xfrm>
          <a:prstGeom prst="rect">
            <a:avLst/>
          </a:prstGeom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altLang="fr-FR" noProof="0"/>
              <a:t>Cliquez pour modifier les styles du texte du masque</a:t>
            </a:r>
          </a:p>
          <a:p>
            <a:pPr lvl="1"/>
            <a:r>
              <a:rPr lang="fr-FR" altLang="fr-FR" noProof="0"/>
              <a:t>Deuxième niveau</a:t>
            </a:r>
          </a:p>
          <a:p>
            <a:pPr lvl="2"/>
            <a:r>
              <a:rPr lang="fr-FR" altLang="fr-FR" noProof="0"/>
              <a:t>Troisième niveau</a:t>
            </a:r>
          </a:p>
          <a:p>
            <a:pPr lvl="3"/>
            <a:r>
              <a:rPr lang="fr-FR" altLang="fr-FR" noProof="0"/>
              <a:t>Quatrième niveau</a:t>
            </a:r>
          </a:p>
          <a:p>
            <a:pPr lvl="4"/>
            <a:r>
              <a:rPr lang="fr-FR" alt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CC5AB6-A6F5-864B-9169-77FAF4E2D2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defTabSz="328613" eaLnBrk="1" hangingPunct="1">
              <a:defRPr sz="12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3ED5206-31E9-1B4F-84FD-B76DF755B3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algn="r" defTabSz="328613" eaLnBrk="1" hangingPunct="1">
              <a:defRPr sz="1200"/>
            </a:lvl1pPr>
          </a:lstStyle>
          <a:p>
            <a:pPr>
              <a:defRPr/>
            </a:pPr>
            <a:fld id="{EEF8A515-79F4-3443-8D73-1C8D38D5FE07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1912179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580381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1pPr>
    <a:lvl2pPr marL="580381" algn="l" defTabSz="580381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1164819" algn="l" defTabSz="580381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3pPr>
    <a:lvl4pPr marL="1750611" algn="l" defTabSz="580381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2335049" algn="l" defTabSz="580381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924426" algn="l" defTabSz="584885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6pPr>
    <a:lvl7pPr marL="3509310" algn="l" defTabSz="584885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7pPr>
    <a:lvl8pPr marL="4094197" algn="l" defTabSz="584885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8pPr>
    <a:lvl9pPr marL="4679083" algn="l" defTabSz="584885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621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084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191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681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497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2586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650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177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999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Connectivité :</a:t>
            </a:r>
          </a:p>
          <a:p>
            <a:r>
              <a:rPr lang="fr-FR" dirty="0"/>
              <a:t>- Possibilité d’avoir 2 prises USV type C à l’avant </a:t>
            </a:r>
          </a:p>
          <a:p>
            <a:pPr marL="171450" indent="-171450">
              <a:buFontTx/>
              <a:buChar char="-"/>
            </a:pPr>
            <a:r>
              <a:rPr lang="fr-FR" dirty="0"/>
              <a:t>Mirroring sans fil</a:t>
            </a:r>
          </a:p>
          <a:p>
            <a:pPr marL="171450" indent="-171450">
              <a:buFontTx/>
              <a:buChar char="-"/>
            </a:pPr>
            <a:endParaRPr lang="fr-FR" dirty="0"/>
          </a:p>
          <a:p>
            <a:pPr marL="171450" indent="-171450">
              <a:buFontTx/>
              <a:buChar char="-"/>
            </a:pPr>
            <a:r>
              <a:rPr lang="fr-FR" dirty="0"/>
              <a:t>Ajouter bénéfice client : haut niveau de connectivité et de technologie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845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071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369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267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963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617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968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2649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03617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352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1924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689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978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4212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1333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61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18F6A8-7047-8E44-8143-20FA4495195F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761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1117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8019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81750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98830" algn="l"/>
            <a:r>
              <a:rPr lang="fr-FR" sz="1800" b="1" spc="-1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DÉTAILS DES DIMENSIONS INTÉRIEURES</a:t>
            </a:r>
            <a:endParaRPr lang="fr-FR" sz="1800" b="1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lvl="0" indent="-342900">
              <a:spcBef>
                <a:spcPts val="155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100838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L’espace pour les  coudes est de 1481 mm à  l’avant  et de 1451  mm à la  deuxième</a:t>
            </a:r>
            <a:r>
              <a:rPr lang="fr-FR" sz="1800" spc="-2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rangée.</a:t>
            </a: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 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lvl="0" indent="-342900">
              <a:spcBef>
                <a:spcPts val="155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100838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L’espace aux épaules  est de  1442 mm à  l’avant et de 1383 mm à    l’arrière</a:t>
            </a:r>
            <a:r>
              <a:rPr lang="fr-FR" sz="1800" spc="-2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.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marR="768350" lvl="0" indent="-342900">
              <a:lnSpc>
                <a:spcPct val="100000"/>
              </a:lnSpc>
              <a:spcBef>
                <a:spcPts val="155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7917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Dégagement maximal pour la tête,  correspondant à la  hauteur sous la  garniture, entre le siège et la garniture de toit  : 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lvl="0" indent="-342900">
              <a:lnSpc>
                <a:spcPts val="1210"/>
              </a:lnSpc>
              <a:spcBef>
                <a:spcPts val="505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7917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Sans le toit ouvrant à  aileron (TN) : 843 mm   à l’avant  et 854 mm à l’arrière</a:t>
            </a:r>
            <a:r>
              <a:rPr lang="fr-FR" sz="1800" spc="-2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</a:t>
            </a: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lvl="0" indent="-342900">
              <a:spcBef>
                <a:spcPts val="5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7917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Avec le toit ouvrant spoiler (TOP) : 820  mm  à l’avant et 838 mm à l’arrière</a:t>
            </a:r>
            <a:r>
              <a:rPr lang="fr-FR" sz="1800" spc="-2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.</a:t>
            </a: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lvl="0" indent="-342900">
              <a:spcBef>
                <a:spcPts val="15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79170" algn="l"/>
              </a:tabLst>
            </a:pP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L’espace maximum pour les genoux à l’arrière  est de  277 mm lorsque le siège  avant est en </a:t>
            </a:r>
            <a:r>
              <a:rPr lang="fr-FR" sz="1800" spc="-1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position nominale.</a:t>
            </a:r>
            <a:r>
              <a:rPr lang="fr-FR" sz="1800" dirty="0">
                <a:effectLst/>
                <a:highlight>
                  <a:srgbClr val="FFFF00"/>
                </a:highlight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</a:t>
            </a:r>
            <a:endParaRPr lang="fr-FR" sz="1800" dirty="0">
              <a:effectLst/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3642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2982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200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7515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9689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072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922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2260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8977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8952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0115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0890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rgbClr val="1D1717"/>
                </a:solidFill>
                <a:latin typeface="DS Automobiles" pitchFamily="2" charset="77"/>
              </a:rPr>
              <a:t>Dire que c’est un nouvel intérieur (reprendre slide Esprit de Voyage)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7775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6677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6082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60633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035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2393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2550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solidFill>
                  <a:schemeClr val="bg1"/>
                </a:solidFill>
                <a:latin typeface="DS Automobiles Office" pitchFamily="2" charset="77"/>
              </a:rPr>
              <a:t>Points sortent du sac au fur et à mesure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0834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solidFill>
                  <a:schemeClr val="bg1"/>
                </a:solidFill>
                <a:latin typeface="DS Automobiles Office" pitchFamily="2" charset="77"/>
              </a:rPr>
              <a:t>Points sortent du sac au fur et à mesure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4765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69279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60027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7471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3563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2419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0C9FE0-CBF4-1D41-B28F-1B5CB52D720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673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rgbClr val="1D1717"/>
                </a:solidFill>
                <a:latin typeface="DS Automobiles" pitchFamily="2" charset="77"/>
              </a:rPr>
              <a:t>Amélioration de la composition des batteries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rgbClr val="1D1717"/>
                </a:solidFill>
                <a:latin typeface="DS Automobiles" pitchFamily="2" charset="77"/>
              </a:rPr>
              <a:t>Grâce à l’expérience en Formula E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CO2 and Fuel Consumption Declared Values for E-TENSE 250 €6.4 : CO2 mixte : 26,96 (High)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Autonomy :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AER combined :66-81km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EAER City : 79-89km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784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rgbClr val="1D1717"/>
                </a:solidFill>
                <a:latin typeface="DS Automobiles" pitchFamily="2" charset="77"/>
              </a:rPr>
              <a:t>Amélioration de la composition des batteries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rgbClr val="1D1717"/>
                </a:solidFill>
                <a:latin typeface="DS Automobiles" pitchFamily="2" charset="77"/>
              </a:rPr>
              <a:t>Grâce à l’expérience en Formula E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CO2 and Fuel Consumption Declared Values for E-TENSE 250 €6.4 : CO2 mixte : 26,96 (High)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Autonomy :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AER combined :66-81km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EAER City : 79-89km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17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 CO2 and Fuel Consumption Declared Values for E-TENSE 4x4 360 €6.4 : CO2 mixte : 34,55 (41 in €6.3, -17%)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 Autonomy :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AER combined :62km (47km in €6.3, +32%)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EAER City : 65,2km (52km in €6.3, +25%)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093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6096000" cy="4114800"/>
          </a:xfrm>
        </p:spPr>
        <p:txBody>
          <a:bodyPr/>
          <a:lstStyle/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 CO2 and Fuel Consumption Declared Values for E-TENSE 4x4 360 €6.4 : CO2 mixte : 34,55 (41 in €6.3, -17%)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fr-FR" dirty="0"/>
              <a:t> Autonomy :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AER combined :62km (47km in €6.3, +32%)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fr-FR" dirty="0"/>
              <a:t>EAER City : 65,2km (52km in €6.3, +25%)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1D1717"/>
              </a:solidFill>
              <a:latin typeface="DS Automobiles" pitchFamily="2" charset="77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35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/>
              <a:t>DS AUTOMOBILES  |  DS ACADEMY  |  DS ACADEMY CAMP JOUR 4</a:t>
            </a:r>
            <a:endParaRPr lang="en-GB" noProof="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254579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97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3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2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6627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1"/>
            <a:ext cx="5112000" cy="3598351"/>
          </a:xfrm>
        </p:spPr>
        <p:txBody>
          <a:bodyPr tIns="900000" anchor="ctr" anchorCtr="0"/>
          <a:lstStyle>
            <a:lvl1pPr marL="0" marR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>
            <a:lvl1pPr>
              <a:defRPr sz="700">
                <a:latin typeface="DS Beta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118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8676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_1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563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3429542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1414389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4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4899372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5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1543924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6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1425852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7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1860154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13F9FC6-C65A-D746-8965-08A04A9B7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0D51391-E464-AD47-AEA7-A9914CA479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0"/>
            <a:ext cx="2286000" cy="2286000"/>
          </a:xfrm>
          <a:prstGeom prst="rect">
            <a:avLst/>
          </a:prstGeom>
        </p:spPr>
      </p:pic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8" hasCustomPrompt="1"/>
          </p:nvPr>
        </p:nvSpPr>
        <p:spPr>
          <a:xfrm>
            <a:off x="719140" y="2286000"/>
            <a:ext cx="7705725" cy="2345400"/>
          </a:xfrm>
        </p:spPr>
        <p:txBody>
          <a:bodyPr anchor="ctr" anchorCtr="0"/>
          <a:lstStyle>
            <a:lvl1pPr algn="ctr">
              <a:lnSpc>
                <a:spcPct val="80000"/>
              </a:lnSpc>
              <a:defRPr sz="42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  <a:lvl2pPr marL="0" indent="0" algn="ctr">
              <a:lnSpc>
                <a:spcPct val="90000"/>
              </a:lnSpc>
              <a:buFontTx/>
              <a:buNone/>
              <a:defRPr sz="2000" cap="all" baseline="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PRESENTATION TITLE</a:t>
            </a:r>
            <a:endParaRPr lang="en-GB" dirty="0"/>
          </a:p>
          <a:p>
            <a:pPr lvl="1"/>
            <a:r>
              <a:rPr lang="en-GB" dirty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21364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29BEB-A977-4914-94BB-01F9D0E41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92492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_1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3060000" cy="2295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419873" y="0"/>
            <a:ext cx="500499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3750" b="0" cap="all" baseline="0">
                <a:solidFill>
                  <a:schemeClr val="bg1"/>
                </a:solidFill>
                <a:latin typeface="Citroen Light" pitchFamily="50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419873" y="2248683"/>
            <a:ext cx="5004991" cy="2456668"/>
          </a:xfrm>
        </p:spPr>
        <p:txBody>
          <a:bodyPr/>
          <a:lstStyle>
            <a:lvl1pPr>
              <a:defRPr sz="15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DS AUTOMOBILES  |  SAM  | X74  LAUNCH COMMITTEE  |  2016.10.17</a:t>
            </a:r>
            <a:endParaRPr lang="en-GB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863787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/>
              <a:t>DS AUTOMOBILES  |  ENTITY  |  PRESENTATION TITLE  |  2019.00.00</a:t>
            </a:r>
            <a:endParaRPr lang="en-GB" noProof="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254579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89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13F9FC6-C65A-D746-8965-08A04A9B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0D51391-E464-AD47-AEA7-A9914CA479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0"/>
            <a:ext cx="2286000" cy="2286000"/>
          </a:xfrm>
          <a:prstGeom prst="rect">
            <a:avLst/>
          </a:prstGeom>
        </p:spPr>
      </p:pic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/>
              <a:t>DS AUTOMOBILES  |  ENTITY  |  PRESENTATION TITLE  |  2019.00.00</a:t>
            </a:r>
            <a:endParaRPr lang="en-GB" noProof="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8" hasCustomPrompt="1"/>
          </p:nvPr>
        </p:nvSpPr>
        <p:spPr>
          <a:xfrm>
            <a:off x="719140" y="2286000"/>
            <a:ext cx="7705725" cy="2345400"/>
          </a:xfrm>
        </p:spPr>
        <p:txBody>
          <a:bodyPr anchor="ctr" anchorCtr="0"/>
          <a:lstStyle>
            <a:lvl1pPr algn="ctr">
              <a:lnSpc>
                <a:spcPct val="80000"/>
              </a:lnSpc>
              <a:defRPr sz="42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  <a:lvl2pPr marL="0" indent="0" algn="ctr">
              <a:lnSpc>
                <a:spcPct val="90000"/>
              </a:lnSpc>
              <a:buFontTx/>
              <a:buNone/>
              <a:defRPr sz="2000" cap="all" baseline="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PRESENTATION TITLE</a:t>
            </a:r>
            <a:endParaRPr lang="en-GB" dirty="0"/>
          </a:p>
          <a:p>
            <a:pPr lvl="1"/>
            <a:r>
              <a:rPr lang="en-GB" dirty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234386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2" y="1167594"/>
            <a:ext cx="5653063" cy="3537756"/>
          </a:xfrm>
        </p:spPr>
        <p:txBody>
          <a:bodyPr/>
          <a:lstStyle>
            <a:lvl1pPr marL="575986" indent="-575986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64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81" indent="-179996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64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5027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6" y="1713369"/>
            <a:ext cx="5080725" cy="2991982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988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1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3450336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2018721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158158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720000" y="1113236"/>
            <a:ext cx="7704000" cy="3592115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6587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2" y="1167594"/>
            <a:ext cx="5653063" cy="3537756"/>
          </a:xfrm>
        </p:spPr>
        <p:txBody>
          <a:bodyPr/>
          <a:lstStyle>
            <a:lvl1pPr marL="575986" indent="-575986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64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81" indent="-179996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64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450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35646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3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2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7936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1"/>
            <a:ext cx="5112000" cy="3598351"/>
          </a:xfrm>
        </p:spPr>
        <p:txBody>
          <a:bodyPr tIns="900000" anchor="ctr" anchorCtr="0"/>
          <a:lstStyle>
            <a:lvl1pPr marL="0" marR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/>
              <a:t>DS AUTOMOBILES  |  ENTITY  |  PRESENTATION TITLE  |  2019.00.00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>
            <a:lvl1pPr>
              <a:defRPr sz="700">
                <a:latin typeface="DS Beta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02484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/>
              <a:t>DS AUTOMOBILES  |  ENTITY  |  PRESENTATION TITLE  |  2019.00.00</a:t>
            </a:r>
            <a:endParaRPr lang="en-GB" noProof="0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869123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810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254579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57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13F9FC6-C65A-D746-8965-08A04A9B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0D51391-E464-AD47-AEA7-A9914CA479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0"/>
            <a:ext cx="2286000" cy="2286000"/>
          </a:xfrm>
          <a:prstGeom prst="rect">
            <a:avLst/>
          </a:prstGeom>
        </p:spPr>
      </p:pic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8" hasCustomPrompt="1"/>
          </p:nvPr>
        </p:nvSpPr>
        <p:spPr>
          <a:xfrm>
            <a:off x="719140" y="2286000"/>
            <a:ext cx="7705725" cy="2345400"/>
          </a:xfrm>
        </p:spPr>
        <p:txBody>
          <a:bodyPr anchor="ctr" anchorCtr="0"/>
          <a:lstStyle>
            <a:lvl1pPr algn="ctr">
              <a:lnSpc>
                <a:spcPct val="80000"/>
              </a:lnSpc>
              <a:defRPr sz="42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  <a:lvl2pPr marL="0" indent="0" algn="ctr">
              <a:lnSpc>
                <a:spcPct val="90000"/>
              </a:lnSpc>
              <a:buFontTx/>
              <a:buNone/>
              <a:defRPr sz="2000" cap="all" baseline="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PRESENTATION TITLE</a:t>
            </a:r>
            <a:endParaRPr lang="en-GB" dirty="0"/>
          </a:p>
          <a:p>
            <a:pPr lvl="1"/>
            <a:r>
              <a:rPr lang="en-GB" dirty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6145955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2" y="1167594"/>
            <a:ext cx="5653063" cy="3537756"/>
          </a:xfrm>
        </p:spPr>
        <p:txBody>
          <a:bodyPr/>
          <a:lstStyle>
            <a:lvl1pPr marL="575986" indent="-575986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64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81" indent="-179996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64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477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6" y="1713369"/>
            <a:ext cx="5080725" cy="2991982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0222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1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92853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6" y="1713369"/>
            <a:ext cx="5080725" cy="2991982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39066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7010975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1603704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720000" y="1113236"/>
            <a:ext cx="7704000" cy="3592115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1388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6811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3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2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794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1"/>
            <a:ext cx="5112000" cy="3598351"/>
          </a:xfrm>
        </p:spPr>
        <p:txBody>
          <a:bodyPr tIns="900000" anchor="ctr" anchorCtr="0"/>
          <a:lstStyle>
            <a:lvl1pPr marL="0" marR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>
            <a:lvl1pPr>
              <a:defRPr sz="700">
                <a:latin typeface="DS Beta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85004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670625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8855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3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306016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13F9FC6-C65A-D746-8965-08A04A9B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3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8" hasCustomPrompt="1"/>
          </p:nvPr>
        </p:nvSpPr>
        <p:spPr>
          <a:xfrm>
            <a:off x="719141" y="2286000"/>
            <a:ext cx="7705725" cy="2345400"/>
          </a:xfrm>
        </p:spPr>
        <p:txBody>
          <a:bodyPr anchor="ctr" anchorCtr="0"/>
          <a:lstStyle>
            <a:lvl1pPr algn="ctr">
              <a:lnSpc>
                <a:spcPct val="80000"/>
              </a:lnSpc>
              <a:defRPr sz="42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  <a:lvl2pPr marL="0" indent="0" algn="ctr">
              <a:lnSpc>
                <a:spcPct val="90000"/>
              </a:lnSpc>
              <a:buFontTx/>
              <a:buNone/>
              <a:defRPr sz="2000" cap="all" baseline="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PRESENTATION TITLE</a:t>
            </a:r>
            <a:endParaRPr lang="en-GB" dirty="0"/>
          </a:p>
          <a:p>
            <a:pPr lvl="1"/>
            <a:r>
              <a:rPr lang="en-GB" dirty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03052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1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3627110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3" y="1167594"/>
            <a:ext cx="5653063" cy="3537756"/>
          </a:xfrm>
        </p:spPr>
        <p:txBody>
          <a:bodyPr/>
          <a:lstStyle>
            <a:lvl1pPr marL="575972" indent="-575972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53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62" indent="-179992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53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71496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7" y="1713369"/>
            <a:ext cx="5080725" cy="2991982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9672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_1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5" y="2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6067396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5" y="2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0425465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5" y="2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1818070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720000" y="1113237"/>
            <a:ext cx="7704000" cy="3592115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2372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0337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3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2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4091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2"/>
            <a:ext cx="5112000" cy="3598351"/>
          </a:xfrm>
        </p:spPr>
        <p:txBody>
          <a:bodyPr tIns="900000" anchor="ctr" anchorCtr="0"/>
          <a:lstStyle>
            <a:lvl1pPr marL="0" marR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>
            <a:lvl1pPr>
              <a:defRPr sz="700">
                <a:latin typeface="DS Beta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2941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3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63509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2235159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8_Diapositive de 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D01FB0-C1F7-425D-9D65-0288DF7B3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13CE35-9CAE-443F-BDC9-D2C54ADE67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CFE47A-C673-43D8-9A75-F4DF1EA7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94467C2E-F865-4423-BFB2-77D35142F9B2}" type="datetimeFigureOut">
              <a:rPr lang="fr-FR" smtClean="0">
                <a:solidFill>
                  <a:prstClr val="white">
                    <a:alpha val="0"/>
                  </a:prstClr>
                </a:solidFill>
              </a:rPr>
              <a:pPr/>
              <a:t>11/05/2023</a:t>
            </a:fld>
            <a:endParaRPr lang="fr-FR" dirty="0">
              <a:solidFill>
                <a:prstClr val="white">
                  <a:alpha val="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17A4D6-278A-45D8-A373-E72916F42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C4B7A6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95E3E3-6582-46A0-912C-8FA2560A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>
                <a:solidFill>
                  <a:srgbClr val="C4B7A6"/>
                </a:solidFill>
              </a:rPr>
              <a:t>DS WEEK </a:t>
            </a:r>
          </a:p>
        </p:txBody>
      </p:sp>
    </p:spTree>
    <p:extLst>
      <p:ext uri="{BB962C8B-B14F-4D97-AF65-F5344CB8AC3E}">
        <p14:creationId xmlns:p14="http://schemas.microsoft.com/office/powerpoint/2010/main" val="4176988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8497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6" y="1713369"/>
            <a:ext cx="5080725" cy="299198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610287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1">
    <p:bg bwMode="gray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DS AUTOMOBILES  |  SAM  |  D 34 COMMUNICATION BRIEF  |  05/02/2018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1" y="1"/>
            <a:ext cx="2483767" cy="1809201"/>
          </a:xfrm>
        </p:spPr>
        <p:txBody>
          <a:bodyPr anchor="ctr" anchorCtr="0"/>
          <a:lstStyle>
            <a:lvl1pPr algn="r">
              <a:defRPr sz="14000">
                <a:solidFill>
                  <a:schemeClr val="bg1"/>
                </a:solidFill>
                <a:latin typeface="DS Title Office Light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339454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700000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00000" y="2248683"/>
            <a:ext cx="5724000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9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2484000" cy="1809000"/>
          </a:xfrm>
        </p:spPr>
        <p:txBody>
          <a:bodyPr anchor="ctr" anchorCtr="0"/>
          <a:lstStyle>
            <a:lvl1pPr algn="r">
              <a:defRPr sz="14000">
                <a:solidFill>
                  <a:schemeClr val="bg1"/>
                </a:solidFill>
                <a:latin typeface="DS Title Office Light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0985687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700000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00000" y="2248683"/>
            <a:ext cx="5724000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9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2484000" cy="1809000"/>
          </a:xfrm>
        </p:spPr>
        <p:txBody>
          <a:bodyPr anchor="ctr" anchorCtr="0"/>
          <a:lstStyle>
            <a:lvl1pPr algn="r">
              <a:defRPr sz="14000">
                <a:solidFill>
                  <a:schemeClr val="bg1"/>
                </a:solidFill>
                <a:latin typeface="DS Title Office Light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1541476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/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/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297304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200">
                <a:solidFill>
                  <a:schemeClr val="accent2"/>
                </a:solidFill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100" b="1" cap="all" baseline="0">
                <a:solidFill>
                  <a:schemeClr val="accent3"/>
                </a:solidFill>
              </a:defRPr>
            </a:lvl1pPr>
            <a:lvl2pPr marL="0" indent="0">
              <a:lnSpc>
                <a:spcPct val="80000"/>
              </a:lnSpc>
              <a:buNone/>
              <a:defRPr/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100" b="1" cap="all" baseline="0">
                <a:solidFill>
                  <a:schemeClr val="accent2"/>
                </a:solidFill>
              </a:defRPr>
            </a:lvl1pPr>
            <a:lvl2pPr marL="0" indent="0">
              <a:lnSpc>
                <a:spcPct val="80000"/>
              </a:lnSpc>
              <a:buNone/>
              <a:defRPr/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100" b="1" cap="all" baseline="0">
                <a:solidFill>
                  <a:schemeClr val="accent1"/>
                </a:solidFill>
              </a:defRPr>
            </a:lvl1pPr>
            <a:lvl2pPr marL="0" indent="0">
              <a:lnSpc>
                <a:spcPct val="80000"/>
              </a:lnSpc>
              <a:buNone/>
              <a:defRPr/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/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/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517587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1"/>
            <a:ext cx="5112000" cy="3598351"/>
          </a:xfrm>
        </p:spPr>
        <p:txBody>
          <a:bodyPr tIns="900000" anchor="ctr" anchorCtr="0"/>
          <a:lstStyle>
            <a:lvl1pPr marL="0" marR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accent2"/>
                </a:solidFill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/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/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935428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2016.00.00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66665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1776553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950"/>
            <a:ext cx="7772400" cy="110251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6785" indent="0" algn="ctr">
              <a:buNone/>
              <a:defRPr/>
            </a:lvl2pPr>
            <a:lvl3pPr marL="913565" indent="0" algn="ctr">
              <a:buNone/>
              <a:defRPr/>
            </a:lvl3pPr>
            <a:lvl4pPr marL="1370352" indent="0" algn="ctr">
              <a:buNone/>
              <a:defRPr/>
            </a:lvl4pPr>
            <a:lvl5pPr marL="1827128" indent="0" algn="ctr">
              <a:buNone/>
              <a:defRPr/>
            </a:lvl5pPr>
            <a:lvl6pPr marL="2283914" indent="0" algn="ctr">
              <a:buNone/>
              <a:defRPr/>
            </a:lvl6pPr>
            <a:lvl7pPr marL="2740694" indent="0" algn="ctr">
              <a:buNone/>
              <a:defRPr/>
            </a:lvl7pPr>
            <a:lvl8pPr marL="3197476" indent="0" algn="ctr">
              <a:buNone/>
              <a:defRPr/>
            </a:lvl8pPr>
            <a:lvl9pPr marL="3654258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22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3565"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3565">
              <a:defRPr/>
            </a:pPr>
            <a:r>
              <a:rPr lang="fr-FR"/>
              <a:t>DSMO/SENG - Consultation R8</a:t>
            </a: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22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3565">
              <a:defRPr/>
            </a:pPr>
            <a:fld id="{781FF335-A93B-4CC7-9231-FBCB673D8B77}" type="slidenum">
              <a:rPr lang="fr-FR" smtClean="0"/>
              <a:pPr defTabSz="913565"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95123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3060000" cy="2295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419874" y="0"/>
            <a:ext cx="500499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3750" b="0" cap="all" baseline="0">
                <a:solidFill>
                  <a:schemeClr val="bg1"/>
                </a:solidFill>
                <a:latin typeface="Citroen Light" pitchFamily="50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dirty="0">
                <a:solidFill>
                  <a:prstClr val="white">
                    <a:alpha val="0"/>
                  </a:prstClr>
                </a:solidFill>
              </a:rPr>
              <a:t>Date</a:t>
            </a:r>
            <a:endParaRPr lang="en-GB" dirty="0">
              <a:solidFill>
                <a:prstClr val="white">
                  <a:alpha val="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>
                <a:solidFill>
                  <a:prstClr val="white"/>
                </a:solidFill>
              </a:rPr>
              <a:t>DS AUTOMOBILES  |  ENTITY  |  PRESENTATION TITLE  |  2015.00.00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r>
              <a:rPr lang="en-GB" dirty="0">
                <a:solidFill>
                  <a:prstClr val="white"/>
                </a:solidFill>
              </a:rPr>
              <a:t>PAGE </a:t>
            </a:r>
            <a:fld id="{733122C9-A0B9-462F-8757-0847AD287B63}" type="slidenum">
              <a:rPr lang="en-GB" smtClean="0">
                <a:solidFill>
                  <a:prstClr val="white"/>
                </a:solidFill>
              </a:rPr>
              <a:pPr algn="r"/>
              <a:t>‹N°›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419874" y="2248683"/>
            <a:ext cx="5004991" cy="2456668"/>
          </a:xfrm>
        </p:spPr>
        <p:txBody>
          <a:bodyPr/>
          <a:lstStyle>
            <a:lvl1pPr>
              <a:defRPr sz="15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26769654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792" y="0"/>
            <a:ext cx="5725071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DS Automobiles" pitchFamily="2" charset="77"/>
              </a:defRPr>
            </a:lvl1pPr>
          </a:lstStyle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r>
              <a:rPr lang="en-GB" noProof="0" dirty="0"/>
              <a:t>DS AUTOMOBILES  |  DS ACADEMY  |  DS ACADEMY CAMP JOUR 2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2248683"/>
            <a:ext cx="5725071" cy="2456668"/>
          </a:xfrm>
        </p:spPr>
        <p:txBody>
          <a:bodyPr/>
          <a:lstStyle>
            <a:lvl1pPr>
              <a:defRPr sz="2000" b="0" cap="all" baseline="0">
                <a:solidFill>
                  <a:schemeClr val="bg1"/>
                </a:solidFill>
                <a:latin typeface="DS Automobiles" pitchFamily="2" charset="77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</p:spTree>
    <p:extLst>
      <p:ext uri="{BB962C8B-B14F-4D97-AF65-F5344CB8AC3E}">
        <p14:creationId xmlns:p14="http://schemas.microsoft.com/office/powerpoint/2010/main" val="41290976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3" y="1167594"/>
            <a:ext cx="5653063" cy="3537756"/>
          </a:xfrm>
        </p:spPr>
        <p:txBody>
          <a:bodyPr/>
          <a:lstStyle>
            <a:lvl1pPr marL="575972" indent="-575972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53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62" indent="-179992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53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67484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254579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640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13F9FC6-C65A-D746-8965-08A04A9B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0D51391-E464-AD47-AEA7-A9914CA479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0"/>
            <a:ext cx="2286000" cy="2286000"/>
          </a:xfrm>
          <a:prstGeom prst="rect">
            <a:avLst/>
          </a:prstGeom>
        </p:spPr>
      </p:pic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8" hasCustomPrompt="1"/>
          </p:nvPr>
        </p:nvSpPr>
        <p:spPr>
          <a:xfrm>
            <a:off x="719140" y="2286000"/>
            <a:ext cx="7705725" cy="2345400"/>
          </a:xfrm>
        </p:spPr>
        <p:txBody>
          <a:bodyPr anchor="ctr" anchorCtr="0"/>
          <a:lstStyle>
            <a:lvl1pPr algn="ctr">
              <a:lnSpc>
                <a:spcPct val="80000"/>
              </a:lnSpc>
              <a:defRPr sz="42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  <a:lvl2pPr marL="0" indent="0" algn="ctr">
              <a:lnSpc>
                <a:spcPct val="90000"/>
              </a:lnSpc>
              <a:buFontTx/>
              <a:buNone/>
              <a:defRPr sz="2000" cap="all" baseline="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PRESENTATION TITLE</a:t>
            </a:r>
            <a:endParaRPr lang="en-GB" dirty="0"/>
          </a:p>
          <a:p>
            <a:pPr lvl="1"/>
            <a:r>
              <a:rPr lang="en-GB" dirty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654293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771802" y="1167594"/>
            <a:ext cx="5653063" cy="3537756"/>
          </a:xfrm>
        </p:spPr>
        <p:txBody>
          <a:bodyPr/>
          <a:lstStyle>
            <a:lvl1pPr marL="575986" indent="-575986">
              <a:lnSpc>
                <a:spcPct val="85000"/>
              </a:lnSpc>
              <a:spcBef>
                <a:spcPts val="2000"/>
              </a:spcBef>
              <a:spcAft>
                <a:spcPts val="300"/>
              </a:spcAft>
              <a:buClr>
                <a:schemeClr val="accent1"/>
              </a:buClr>
              <a:buSzPct val="150000"/>
              <a:buFont typeface="+mj-lt"/>
              <a:buAutoNum type="arabicPeriod"/>
              <a:tabLst>
                <a:tab pos="447664" algn="l"/>
              </a:tabLst>
              <a:defRPr sz="1800" b="0" cap="all" baseline="0">
                <a:solidFill>
                  <a:schemeClr val="accent2"/>
                </a:solidFill>
                <a:latin typeface="DS Automobiles Office Extrabold" panose="02000303000000020004" pitchFamily="2" charset="0"/>
              </a:defRPr>
            </a:lvl1pPr>
            <a:lvl2pPr marL="755981" indent="-179996">
              <a:lnSpc>
                <a:spcPct val="85000"/>
              </a:lnSpc>
              <a:buClr>
                <a:schemeClr val="accent1"/>
              </a:buClr>
              <a:buFont typeface="Wingdings" panose="05000000000000000000" pitchFamily="2" charset="2"/>
              <a:buChar char="l"/>
              <a:tabLst>
                <a:tab pos="447664" algn="l"/>
              </a:tabLst>
              <a:defRPr sz="1200" cap="all" baseline="0">
                <a:solidFill>
                  <a:schemeClr val="accent2"/>
                </a:solidFill>
                <a:latin typeface="DS Automobiles Office" pitchFamily="2" charset="0"/>
              </a:defRPr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5759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343276" y="1713369"/>
            <a:ext cx="5080725" cy="2991982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50752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1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8580338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2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27894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720000" y="1113236"/>
            <a:ext cx="7704000" cy="3592115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394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3">
    <p:bg bwMode="gray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699999" y="0"/>
            <a:ext cx="5724000" cy="1613358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5000" b="0" cap="all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CHAPTER</a:t>
            </a:r>
            <a:br>
              <a:rPr lang="en-GB" noProof="0" dirty="0"/>
            </a:br>
            <a:r>
              <a:rPr lang="en-GB" noProof="0" dirty="0"/>
              <a:t>HEADING</a:t>
            </a:r>
          </a:p>
        </p:txBody>
      </p:sp>
      <p:sp>
        <p:nvSpPr>
          <p:cNvPr id="12" name="Espace réservé du texte 10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999" y="2248683"/>
            <a:ext cx="5724000" cy="2456668"/>
          </a:xfrm>
        </p:spPr>
        <p:txBody>
          <a:bodyPr/>
          <a:lstStyle>
            <a:lvl1pPr>
              <a:defRPr sz="1800" b="0" cap="all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lvl="0"/>
            <a:r>
              <a:rPr lang="en-GB" noProof="0" dirty="0"/>
              <a:t>CHAPTER HEADING SUBTITLE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>
            <a:lvl1pPr>
              <a:defRPr sz="700" baseline="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>
            <a:lvl1pPr>
              <a:defRPr sz="700">
                <a:solidFill>
                  <a:schemeClr val="bg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657494" y="1"/>
            <a:ext cx="1538243" cy="1444239"/>
          </a:xfrm>
        </p:spPr>
        <p:txBody>
          <a:bodyPr anchor="ctr" anchorCtr="0"/>
          <a:lstStyle>
            <a:lvl1pPr algn="l">
              <a:defRPr sz="5400" b="0" i="0">
                <a:solidFill>
                  <a:schemeClr val="bg1"/>
                </a:solidFill>
                <a:latin typeface="DS Automobiles Office" pitchFamily="2" charset="0"/>
                <a:ea typeface="DS Automobiles Office" pitchFamily="2" charset="0"/>
                <a:cs typeface="DS Automobiles Office" pitchFamily="2" charset="0"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1964030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720000" y="1113236"/>
            <a:ext cx="7704000" cy="3592115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 baseline="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00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42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37377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graphique 16"/>
          <p:cNvSpPr>
            <a:spLocks noGrp="1"/>
          </p:cNvSpPr>
          <p:nvPr>
            <p:ph type="chart" sz="quarter" idx="18" hasCustomPrompt="1"/>
          </p:nvPr>
        </p:nvSpPr>
        <p:spPr bwMode="gray">
          <a:xfrm>
            <a:off x="719138" y="1250269"/>
            <a:ext cx="2412000" cy="1836000"/>
          </a:xfrm>
        </p:spPr>
        <p:txBody>
          <a:bodyPr tIns="900000" anchor="ctr" anchorCtr="0"/>
          <a:lstStyle>
            <a:lvl1pPr marL="0" indent="0" algn="ctr">
              <a:buNone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chart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19139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3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165309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2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0" name="Espace réservé du texte 1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555138" y="3181394"/>
            <a:ext cx="576000" cy="540000"/>
          </a:xfrm>
        </p:spPr>
        <p:txBody>
          <a:bodyPr/>
          <a:lstStyle>
            <a:lvl1pPr>
              <a:lnSpc>
                <a:spcPct val="80000"/>
              </a:lnSpc>
              <a:defRPr sz="2000" b="1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  <a:lvl2pPr marL="0" indent="0">
              <a:lnSpc>
                <a:spcPct val="80000"/>
              </a:lnSpc>
              <a:buNone/>
              <a:defRPr sz="1200">
                <a:latin typeface="DS Automobiles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00.000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719138" y="1131591"/>
            <a:ext cx="2412000" cy="1006132"/>
          </a:xfrm>
          <a:solidFill>
            <a:schemeClr val="bg1"/>
          </a:solidFill>
        </p:spPr>
        <p:txBody>
          <a:bodyPr anchor="b" anchorCtr="0"/>
          <a:lstStyle>
            <a:lvl1pPr>
              <a:lnSpc>
                <a:spcPct val="100000"/>
              </a:lnSpc>
              <a:defRPr sz="4400" b="0" cap="all" baseline="0">
                <a:solidFill>
                  <a:schemeClr val="accent1"/>
                </a:solidFill>
                <a:latin typeface="DS Title Office" pitchFamily="2" charset="0"/>
              </a:defRPr>
            </a:lvl1pPr>
            <a:lvl2pPr marL="0" indent="0" algn="r">
              <a:lnSpc>
                <a:spcPct val="60000"/>
              </a:lnSpc>
              <a:buNone/>
              <a:defRPr sz="5200" cap="all">
                <a:solidFill>
                  <a:schemeClr val="accent1"/>
                </a:solidFill>
                <a:latin typeface="DS Title Office" pitchFamily="2" charset="0"/>
              </a:defRPr>
            </a:lvl2pPr>
          </a:lstStyle>
          <a:p>
            <a:pPr lvl="0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0000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4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5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566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_Tex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/>
              <a:t>TITLE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720000" y="1107001"/>
            <a:ext cx="5112000" cy="3598351"/>
          </a:xfrm>
        </p:spPr>
        <p:txBody>
          <a:bodyPr tIns="900000" anchor="ctr" anchorCtr="0"/>
          <a:lstStyle>
            <a:lvl1pPr marL="0" marR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100">
                <a:solidFill>
                  <a:schemeClr val="accent2"/>
                </a:solidFill>
                <a:latin typeface="DS Automobiles Office" pitchFamily="2" charset="0"/>
              </a:defRPr>
            </a:lvl1pPr>
          </a:lstStyle>
          <a:p>
            <a:r>
              <a:rPr lang="en-GB" noProof="0" dirty="0"/>
              <a:t>Select the icon to insert a picture</a:t>
            </a:r>
          </a:p>
        </p:txBody>
      </p:sp>
      <p:sp>
        <p:nvSpPr>
          <p:cNvPr id="13" name="Espace réservé du texte 13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4" name="Espace réservé du texte 15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084168" y="1107000"/>
            <a:ext cx="2339832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3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4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5"/>
          </p:nvPr>
        </p:nvSpPr>
        <p:spPr bwMode="gray"/>
        <p:txBody>
          <a:bodyPr/>
          <a:lstStyle>
            <a:lvl1pPr>
              <a:defRPr sz="700">
                <a:latin typeface="DS Beta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37447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5"/>
          </p:nvPr>
        </p:nvSpPr>
        <p:spPr bwMode="gray"/>
        <p:txBody>
          <a:bodyPr/>
          <a:lstStyle/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 bwMode="gray">
          <a:xfrm>
            <a:off x="1" y="4997700"/>
            <a:ext cx="710960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 noProof="0" dirty="0"/>
              <a:t>DS AUTOMOBILES  |  ENTITY  |  PRESENTATION TITLE  |  2019.00.00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7"/>
          </p:nvPr>
        </p:nvSpPr>
        <p:spPr bwMode="gray">
          <a:xfrm>
            <a:off x="2" y="5002020"/>
            <a:ext cx="701023" cy="14148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algn="r"/>
            <a:r>
              <a:rPr lang="en-GB" noProof="0" dirty="0"/>
              <a:t>PAGE </a:t>
            </a:r>
            <a:fld id="{733122C9-A0B9-462F-8757-0847AD287B63}" type="slidenum">
              <a:rPr lang="en-GB" noProof="0" smtClean="0"/>
              <a:pPr algn="r"/>
              <a:t>‹N°›</a:t>
            </a:fld>
            <a:endParaRPr lang="en-GB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720000" y="2031690"/>
            <a:ext cx="7704000" cy="1150878"/>
          </a:xfrm>
        </p:spPr>
        <p:txBody>
          <a:bodyPr anchor="ctr" anchorCtr="0"/>
          <a:lstStyle>
            <a:lvl1pPr algn="ctr">
              <a:defRPr sz="4200" i="1" cap="none" baseline="0">
                <a:solidFill>
                  <a:schemeClr val="bg1"/>
                </a:solidFill>
                <a:latin typeface="DS Title Office" pitchFamily="2" charset="0"/>
              </a:defRPr>
            </a:lvl1pPr>
          </a:lstStyle>
          <a:p>
            <a:r>
              <a:rPr lang="en-GB" noProof="0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07204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6B390501-3A7E-F946-B83A-FB5C1301EE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7032" y="14324"/>
            <a:ext cx="809937" cy="8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94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Layout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720000" y="627534"/>
            <a:ext cx="7704000" cy="432048"/>
          </a:xfrm>
        </p:spPr>
        <p:txBody>
          <a:bodyPr/>
          <a:lstStyle>
            <a:lvl1pPr>
              <a:lnSpc>
                <a:spcPct val="100000"/>
              </a:lnSpc>
              <a:defRPr sz="1800" b="0" i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SLIDE SUBTITLE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84000" y="1107000"/>
            <a:ext cx="5040000" cy="3598350"/>
          </a:xfrm>
        </p:spPr>
        <p:txBody>
          <a:bodyPr/>
          <a:lstStyle>
            <a:lvl1pPr>
              <a:defRPr sz="1400">
                <a:latin typeface="DS Automobiles Office" pitchFamily="2" charset="0"/>
              </a:defRPr>
            </a:lvl1pPr>
            <a:lvl2pPr>
              <a:defRPr sz="1400">
                <a:latin typeface="DS Automobiles Office" pitchFamily="2" charset="0"/>
              </a:defRPr>
            </a:lvl2pPr>
            <a:lvl3pPr>
              <a:defRPr sz="1400">
                <a:latin typeface="DS Automobiles Office" pitchFamily="2" charset="0"/>
              </a:defRPr>
            </a:lvl3pPr>
            <a:lvl4pPr>
              <a:defRPr sz="1200">
                <a:latin typeface="DS Automobiles Office" pitchFamily="2" charset="0"/>
              </a:defRPr>
            </a:lvl4pPr>
            <a:lvl5pPr>
              <a:defRPr sz="900">
                <a:latin typeface="DS Automobiles Office" pitchFamily="2" charset="0"/>
              </a:defRPr>
            </a:lvl5pPr>
          </a:lstStyle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15" name="Espace réservé du texte 15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20000" y="1107000"/>
            <a:ext cx="2412000" cy="3598350"/>
          </a:xfrm>
        </p:spPr>
        <p:txBody>
          <a:bodyPr/>
          <a:lstStyle>
            <a:lvl1pPr>
              <a:defRPr b="1" cap="all" baseline="0">
                <a:solidFill>
                  <a:schemeClr val="accent1"/>
                </a:solidFill>
                <a:latin typeface="DS Title Office" pitchFamily="2" charset="0"/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21"/>
          </p:nvPr>
        </p:nvSpPr>
        <p:spPr bwMode="gray"/>
        <p:txBody>
          <a:bodyPr/>
          <a:lstStyle/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2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3"/>
          </p:nvPr>
        </p:nvSpPr>
        <p:spPr bwMode="gray"/>
        <p:txBody>
          <a:bodyPr/>
          <a:lstStyle>
            <a:lvl1pPr>
              <a:defRPr sz="700"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1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0000" y="0"/>
            <a:ext cx="7704000" cy="64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0000" y="1113236"/>
            <a:ext cx="7704000" cy="35921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-1" y="5001817"/>
            <a:ext cx="723901" cy="1416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05F5633D-24DD-4E43-86AD-FB010F420B42}" type="datetimeFigureOut">
              <a:rPr lang="fr-FR" smtClean="0"/>
              <a:pPr/>
              <a:t>11/05/2023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20000" y="4759422"/>
            <a:ext cx="6984000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722979" y="4759422"/>
            <a:ext cx="701023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fld id="{DCED2A7E-2016-1344-9727-94FE87D249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92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898" r:id="rId1"/>
    <p:sldLayoutId id="2147493899" r:id="rId2"/>
    <p:sldLayoutId id="2147493900" r:id="rId3"/>
    <p:sldLayoutId id="2147493901" r:id="rId4"/>
    <p:sldLayoutId id="2147493902" r:id="rId5"/>
    <p:sldLayoutId id="2147493903" r:id="rId6"/>
    <p:sldLayoutId id="2147493904" r:id="rId7"/>
    <p:sldLayoutId id="2147493905" r:id="rId8"/>
    <p:sldLayoutId id="2147493906" r:id="rId9"/>
    <p:sldLayoutId id="2147493907" r:id="rId10"/>
    <p:sldLayoutId id="2147493908" r:id="rId11"/>
    <p:sldLayoutId id="2147493909" r:id="rId12"/>
    <p:sldLayoutId id="2147493910" r:id="rId13"/>
    <p:sldLayoutId id="2147493911" r:id="rId14"/>
    <p:sldLayoutId id="2147493912" r:id="rId15"/>
    <p:sldLayoutId id="2147493913" r:id="rId16"/>
    <p:sldLayoutId id="2147493914" r:id="rId17"/>
    <p:sldLayoutId id="2147493915" r:id="rId18"/>
    <p:sldLayoutId id="2147493916" r:id="rId19"/>
    <p:sldLayoutId id="2147493917" r:id="rId20"/>
    <p:sldLayoutId id="2147493918" r:id="rId21"/>
  </p:sldLayoutIdLst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500" b="0" kern="1200" cap="all" baseline="0">
          <a:solidFill>
            <a:schemeClr val="accent2"/>
          </a:solidFill>
          <a:latin typeface="DS Title Office" pitchFamily="2" charset="0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buSzPct val="25000"/>
        <a:buFontTx/>
        <a:buBlip>
          <a:blip r:embed="rId23"/>
        </a:buBlip>
        <a:defRPr sz="1500" b="0" kern="1200" cap="none" baseline="0">
          <a:solidFill>
            <a:schemeClr val="tx1"/>
          </a:solidFill>
          <a:latin typeface="DS Automobiles Office" pitchFamily="2" charset="0"/>
          <a:ea typeface="+mn-ea"/>
          <a:cs typeface="+mn-cs"/>
        </a:defRPr>
      </a:lvl1pPr>
      <a:lvl2pPr marL="179996" indent="-179996" algn="l" defTabSz="914378" rtl="0" eaLnBrk="1" latinLnBrk="0" hangingPunct="1">
        <a:lnSpc>
          <a:spcPct val="100000"/>
        </a:lnSpc>
        <a:spcBef>
          <a:spcPts val="0"/>
        </a:spcBef>
        <a:buSzPct val="70000"/>
        <a:buFont typeface="Wingdings" panose="05000000000000000000" pitchFamily="2" charset="2"/>
        <a:buChar char="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2pPr>
      <a:lvl3pPr marL="359991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Verdana" pitchFamily="34" charset="0"/>
        <a:buChar char="●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3pPr>
      <a:lvl4pPr marL="539987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70000"/>
        <a:buFont typeface="Wingdings" panose="05000000000000000000" pitchFamily="2" charset="2"/>
        <a:buChar char="l"/>
        <a:defRPr sz="13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4pPr>
      <a:lvl5pPr marL="719982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SzPct val="70000"/>
        <a:buFont typeface="Wingdings" panose="05000000000000000000" pitchFamily="2" charset="2"/>
        <a:buChar char="l"/>
        <a:defRPr sz="10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0000" y="0"/>
            <a:ext cx="7704000" cy="64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0000" y="1113236"/>
            <a:ext cx="7704000" cy="35921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-1" y="5001817"/>
            <a:ext cx="723901" cy="1416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fr-FR" noProof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20000" y="4759422"/>
            <a:ext cx="6984000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722979" y="4759422"/>
            <a:ext cx="701023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4181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943" r:id="rId1"/>
    <p:sldLayoutId id="2147493944" r:id="rId2"/>
    <p:sldLayoutId id="2147493945" r:id="rId3"/>
    <p:sldLayoutId id="2147493946" r:id="rId4"/>
    <p:sldLayoutId id="2147493947" r:id="rId5"/>
    <p:sldLayoutId id="2147493948" r:id="rId6"/>
    <p:sldLayoutId id="2147493949" r:id="rId7"/>
    <p:sldLayoutId id="2147493950" r:id="rId8"/>
    <p:sldLayoutId id="2147493951" r:id="rId9"/>
    <p:sldLayoutId id="2147493952" r:id="rId10"/>
    <p:sldLayoutId id="2147493953" r:id="rId11"/>
    <p:sldLayoutId id="2147493954" r:id="rId12"/>
    <p:sldLayoutId id="2147494011" r:id="rId13"/>
  </p:sldLayoutIdLst>
  <p:hf hd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500" b="0" kern="1200" cap="all" baseline="0">
          <a:solidFill>
            <a:schemeClr val="accent2"/>
          </a:solidFill>
          <a:latin typeface="DS Title Office" pitchFamily="2" charset="0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buSzPct val="25000"/>
        <a:buFontTx/>
        <a:buBlip>
          <a:blip r:embed="rId15"/>
        </a:buBlip>
        <a:defRPr sz="1500" b="0" kern="1200" cap="none" baseline="0">
          <a:solidFill>
            <a:schemeClr val="tx1"/>
          </a:solidFill>
          <a:latin typeface="DS Automobiles Office" pitchFamily="2" charset="0"/>
          <a:ea typeface="+mn-ea"/>
          <a:cs typeface="+mn-cs"/>
        </a:defRPr>
      </a:lvl1pPr>
      <a:lvl2pPr marL="179996" indent="-179996" algn="l" defTabSz="914378" rtl="0" eaLnBrk="1" latinLnBrk="0" hangingPunct="1">
        <a:lnSpc>
          <a:spcPct val="100000"/>
        </a:lnSpc>
        <a:spcBef>
          <a:spcPts val="0"/>
        </a:spcBef>
        <a:buSzPct val="70000"/>
        <a:buFont typeface="Wingdings" panose="05000000000000000000" pitchFamily="2" charset="2"/>
        <a:buChar char="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2pPr>
      <a:lvl3pPr marL="359991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Verdana" pitchFamily="34" charset="0"/>
        <a:buChar char="●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3pPr>
      <a:lvl4pPr marL="539987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70000"/>
        <a:buFont typeface="Wingdings" panose="05000000000000000000" pitchFamily="2" charset="2"/>
        <a:buChar char="l"/>
        <a:defRPr sz="13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4pPr>
      <a:lvl5pPr marL="719982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SzPct val="70000"/>
        <a:buFont typeface="Wingdings" panose="05000000000000000000" pitchFamily="2" charset="2"/>
        <a:buChar char="l"/>
        <a:defRPr sz="10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0000" y="0"/>
            <a:ext cx="7704000" cy="64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0000" y="1113236"/>
            <a:ext cx="7704000" cy="35921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-1" y="5001817"/>
            <a:ext cx="723901" cy="1416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20000" y="4759422"/>
            <a:ext cx="6984000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722979" y="4759422"/>
            <a:ext cx="701023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8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957" r:id="rId1"/>
    <p:sldLayoutId id="2147493958" r:id="rId2"/>
    <p:sldLayoutId id="2147493959" r:id="rId3"/>
    <p:sldLayoutId id="2147493960" r:id="rId4"/>
    <p:sldLayoutId id="2147493961" r:id="rId5"/>
    <p:sldLayoutId id="2147493962" r:id="rId6"/>
    <p:sldLayoutId id="2147493963" r:id="rId7"/>
    <p:sldLayoutId id="2147493964" r:id="rId8"/>
    <p:sldLayoutId id="2147493965" r:id="rId9"/>
    <p:sldLayoutId id="2147493966" r:id="rId10"/>
    <p:sldLayoutId id="2147493967" r:id="rId11"/>
    <p:sldLayoutId id="2147493968" r:id="rId12"/>
    <p:sldLayoutId id="2147493969" r:id="rId13"/>
  </p:sldLayoutIdLst>
  <p:hf hd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500" b="0" kern="1200" cap="all" baseline="0">
          <a:solidFill>
            <a:schemeClr val="accent2"/>
          </a:solidFill>
          <a:latin typeface="DS Title Office" pitchFamily="2" charset="0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buSzPct val="25000"/>
        <a:buFontTx/>
        <a:buBlip>
          <a:blip r:embed="rId15"/>
        </a:buBlip>
        <a:defRPr sz="1500" b="0" kern="1200" cap="none" baseline="0">
          <a:solidFill>
            <a:schemeClr val="tx1"/>
          </a:solidFill>
          <a:latin typeface="DS Automobiles Office" pitchFamily="2" charset="0"/>
          <a:ea typeface="+mn-ea"/>
          <a:cs typeface="+mn-cs"/>
        </a:defRPr>
      </a:lvl1pPr>
      <a:lvl2pPr marL="179996" indent="-179996" algn="l" defTabSz="914378" rtl="0" eaLnBrk="1" latinLnBrk="0" hangingPunct="1">
        <a:lnSpc>
          <a:spcPct val="100000"/>
        </a:lnSpc>
        <a:spcBef>
          <a:spcPts val="0"/>
        </a:spcBef>
        <a:buSzPct val="70000"/>
        <a:buFont typeface="Wingdings" panose="05000000000000000000" pitchFamily="2" charset="2"/>
        <a:buChar char="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2pPr>
      <a:lvl3pPr marL="359991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Verdana" pitchFamily="34" charset="0"/>
        <a:buChar char="●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3pPr>
      <a:lvl4pPr marL="539987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70000"/>
        <a:buFont typeface="Wingdings" panose="05000000000000000000" pitchFamily="2" charset="2"/>
        <a:buChar char="l"/>
        <a:defRPr sz="13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4pPr>
      <a:lvl5pPr marL="719982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SzPct val="70000"/>
        <a:buFont typeface="Wingdings" panose="05000000000000000000" pitchFamily="2" charset="2"/>
        <a:buChar char="l"/>
        <a:defRPr sz="10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0000" y="0"/>
            <a:ext cx="7704000" cy="64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0000" y="1113236"/>
            <a:ext cx="7704000" cy="35921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-1" y="5001817"/>
            <a:ext cx="723901" cy="1416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0" b="0" i="0">
                <a:solidFill>
                  <a:schemeClr val="bg1">
                    <a:alpha val="0"/>
                  </a:schemeClr>
                </a:solidFill>
                <a:latin typeface="DS Automobiles" charset="0"/>
                <a:ea typeface="DS Automobiles" charset="0"/>
                <a:cs typeface="DS Automobiles" charset="0"/>
              </a:defRPr>
            </a:lvl1pPr>
          </a:lstStyle>
          <a:p>
            <a:r>
              <a:rPr lang="fr-FR" dirty="0"/>
              <a:t>Date</a:t>
            </a:r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20000" y="4759422"/>
            <a:ext cx="6984000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 b="0" i="0" cap="all" baseline="0">
                <a:solidFill>
                  <a:schemeClr val="accent1"/>
                </a:solidFill>
                <a:latin typeface="DS Automobiles" charset="0"/>
                <a:ea typeface="DS Automobiles" charset="0"/>
                <a:cs typeface="DS Automobiles" charset="0"/>
              </a:defRPr>
            </a:lvl1pPr>
          </a:lstStyle>
          <a:p>
            <a:r>
              <a:rPr lang="en-GB" dirty="0"/>
              <a:t>DS AUTOMOBILES  |  ENTITY  |  PRESENTATION TITLE  |  2016.00.00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722979" y="4759422"/>
            <a:ext cx="701023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900" b="0" i="0" cap="all" baseline="0">
                <a:solidFill>
                  <a:schemeClr val="accent1"/>
                </a:solidFill>
                <a:latin typeface="DS Automobiles" charset="0"/>
                <a:ea typeface="DS Automobiles" charset="0"/>
                <a:cs typeface="DS Automobiles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882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971" r:id="rId1"/>
    <p:sldLayoutId id="2147493972" r:id="rId2"/>
    <p:sldLayoutId id="2147493973" r:id="rId3"/>
    <p:sldLayoutId id="2147493974" r:id="rId4"/>
    <p:sldLayoutId id="2147493975" r:id="rId5"/>
    <p:sldLayoutId id="2147493976" r:id="rId6"/>
    <p:sldLayoutId id="2147493977" r:id="rId7"/>
    <p:sldLayoutId id="2147493978" r:id="rId8"/>
    <p:sldLayoutId id="2147493979" r:id="rId9"/>
    <p:sldLayoutId id="2147493980" r:id="rId10"/>
    <p:sldLayoutId id="2147493981" r:id="rId11"/>
    <p:sldLayoutId id="2147493982" r:id="rId12"/>
    <p:sldLayoutId id="2147493983" r:id="rId13"/>
    <p:sldLayoutId id="2147493984" r:id="rId14"/>
    <p:sldLayoutId id="2147493985" r:id="rId15"/>
    <p:sldLayoutId id="2147493986" r:id="rId16"/>
    <p:sldLayoutId id="2147493987" r:id="rId17"/>
    <p:sldLayoutId id="2147493988" r:id="rId18"/>
    <p:sldLayoutId id="2147493989" r:id="rId19"/>
    <p:sldLayoutId id="2147493990" r:id="rId20"/>
    <p:sldLayoutId id="2147493991" r:id="rId21"/>
    <p:sldLayoutId id="2147493992" r:id="rId22"/>
    <p:sldLayoutId id="2147493993" r:id="rId23"/>
    <p:sldLayoutId id="2147493994" r:id="rId24"/>
    <p:sldLayoutId id="2147493995" r:id="rId25"/>
    <p:sldLayoutId id="2147493996" r:id="rId26"/>
  </p:sldLayoutIdLst>
  <p:hf hd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500" b="0" i="0" kern="1200" cap="all" baseline="0">
          <a:solidFill>
            <a:schemeClr val="accent2"/>
          </a:solidFill>
          <a:latin typeface="DS Automobiles" charset="0"/>
          <a:ea typeface="DS Automobiles" charset="0"/>
          <a:cs typeface="DS Automobiles" charset="0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buSzPct val="25000"/>
        <a:buFontTx/>
        <a:buBlip>
          <a:blip r:embed="rId28"/>
        </a:buBlip>
        <a:defRPr sz="1500" b="0" i="0" kern="1200" cap="none" baseline="0">
          <a:solidFill>
            <a:schemeClr val="tx1"/>
          </a:solidFill>
          <a:latin typeface="DS Automobiles" charset="0"/>
          <a:ea typeface="DS Automobiles" charset="0"/>
          <a:cs typeface="DS Automobiles" charset="0"/>
        </a:defRPr>
      </a:lvl1pPr>
      <a:lvl2pPr marL="179996" indent="-179996" algn="l" defTabSz="914378" rtl="0" eaLnBrk="1" latinLnBrk="0" hangingPunct="1">
        <a:lnSpc>
          <a:spcPct val="100000"/>
        </a:lnSpc>
        <a:spcBef>
          <a:spcPts val="0"/>
        </a:spcBef>
        <a:buSzPct val="70000"/>
        <a:buFont typeface="Wingdings" panose="05000000000000000000" pitchFamily="2" charset="2"/>
        <a:buChar char=""/>
        <a:defRPr sz="1500" b="0" i="0" kern="1200">
          <a:solidFill>
            <a:schemeClr val="accent2"/>
          </a:solidFill>
          <a:latin typeface="DS Automobiles" charset="0"/>
          <a:ea typeface="DS Automobiles" charset="0"/>
          <a:cs typeface="DS Automobiles" charset="0"/>
        </a:defRPr>
      </a:lvl2pPr>
      <a:lvl3pPr marL="359991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Verdana" pitchFamily="34" charset="0"/>
        <a:buChar char="●"/>
        <a:defRPr sz="1500" b="0" i="0" kern="1200">
          <a:solidFill>
            <a:schemeClr val="accent2"/>
          </a:solidFill>
          <a:latin typeface="DS Automobiles" charset="0"/>
          <a:ea typeface="DS Automobiles" charset="0"/>
          <a:cs typeface="DS Automobiles" charset="0"/>
        </a:defRPr>
      </a:lvl3pPr>
      <a:lvl4pPr marL="539987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70000"/>
        <a:buFont typeface="Wingdings" panose="05000000000000000000" pitchFamily="2" charset="2"/>
        <a:buChar char="l"/>
        <a:defRPr sz="1300" b="0" i="0" kern="1200">
          <a:solidFill>
            <a:schemeClr val="accent2"/>
          </a:solidFill>
          <a:latin typeface="DS Automobiles" charset="0"/>
          <a:ea typeface="DS Automobiles" charset="0"/>
          <a:cs typeface="DS Automobiles" charset="0"/>
        </a:defRPr>
      </a:lvl4pPr>
      <a:lvl5pPr marL="719982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SzPct val="70000"/>
        <a:buFont typeface="Wingdings" panose="05000000000000000000" pitchFamily="2" charset="2"/>
        <a:buChar char="l"/>
        <a:defRPr sz="1000" b="0" i="0" kern="1200">
          <a:solidFill>
            <a:schemeClr val="accent2"/>
          </a:solidFill>
          <a:latin typeface="DS Automobiles" charset="0"/>
          <a:ea typeface="DS Automobiles" charset="0"/>
          <a:cs typeface="DS Automobiles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720000" y="0"/>
            <a:ext cx="7704000" cy="64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720000" y="1113236"/>
            <a:ext cx="7704000" cy="35921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/>
              <a:t>Text level 1</a:t>
            </a:r>
          </a:p>
          <a:p>
            <a:pPr lvl="1"/>
            <a:r>
              <a:rPr lang="en-GB" noProof="0" dirty="0"/>
              <a:t>Text level 2</a:t>
            </a:r>
          </a:p>
          <a:p>
            <a:pPr lvl="2"/>
            <a:r>
              <a:rPr lang="en-GB" noProof="0" dirty="0"/>
              <a:t>Text level 3</a:t>
            </a:r>
          </a:p>
          <a:p>
            <a:pPr lvl="3"/>
            <a:r>
              <a:rPr lang="en-GB" noProof="0" dirty="0"/>
              <a:t>Text level 4</a:t>
            </a:r>
          </a:p>
          <a:p>
            <a:pPr lvl="4"/>
            <a:r>
              <a:rPr lang="en-GB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-1" y="5001817"/>
            <a:ext cx="723901" cy="1416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fr-FR" noProof="0" dirty="0"/>
              <a:t>Date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720000" y="4759422"/>
            <a:ext cx="6984000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r>
              <a:rPr lang="en-GB" dirty="0"/>
              <a:t>DS AUTOMOBILES  |  ENTITY  |  PRESENTATION TITLE  |  2019.00.00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722979" y="4759422"/>
            <a:ext cx="701023" cy="27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 cap="all" baseline="0">
                <a:solidFill>
                  <a:schemeClr val="accent1"/>
                </a:solidFill>
                <a:latin typeface="DS Automobiles Office" pitchFamily="2" charset="0"/>
              </a:defRPr>
            </a:lvl1pPr>
          </a:lstStyle>
          <a:p>
            <a:pPr algn="r"/>
            <a:r>
              <a:rPr lang="en-GB" dirty="0"/>
              <a:t>PAGE </a:t>
            </a:r>
            <a:fld id="{733122C9-A0B9-462F-8757-0847AD287B63}" type="slidenum">
              <a:rPr lang="en-GB" smtClean="0"/>
              <a:pPr algn="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48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998" r:id="rId1"/>
    <p:sldLayoutId id="2147493999" r:id="rId2"/>
    <p:sldLayoutId id="2147494000" r:id="rId3"/>
    <p:sldLayoutId id="2147494001" r:id="rId4"/>
    <p:sldLayoutId id="2147494002" r:id="rId5"/>
    <p:sldLayoutId id="2147494003" r:id="rId6"/>
    <p:sldLayoutId id="2147494004" r:id="rId7"/>
    <p:sldLayoutId id="2147494005" r:id="rId8"/>
    <p:sldLayoutId id="2147494006" r:id="rId9"/>
    <p:sldLayoutId id="2147494007" r:id="rId10"/>
    <p:sldLayoutId id="2147494008" r:id="rId11"/>
    <p:sldLayoutId id="2147494009" r:id="rId12"/>
    <p:sldLayoutId id="2147494010" r:id="rId13"/>
  </p:sldLayoutIdLst>
  <p:hf hdr="0" dt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500" b="0" kern="1200" cap="all" baseline="0">
          <a:solidFill>
            <a:schemeClr val="accent2"/>
          </a:solidFill>
          <a:latin typeface="DS Title Office" pitchFamily="2" charset="0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buSzPct val="25000"/>
        <a:buFontTx/>
        <a:buBlip>
          <a:blip r:embed="rId15"/>
        </a:buBlip>
        <a:defRPr sz="1500" b="0" kern="1200" cap="none" baseline="0">
          <a:solidFill>
            <a:schemeClr val="tx1"/>
          </a:solidFill>
          <a:latin typeface="DS Automobiles Office" pitchFamily="2" charset="0"/>
          <a:ea typeface="+mn-ea"/>
          <a:cs typeface="+mn-cs"/>
        </a:defRPr>
      </a:lvl1pPr>
      <a:lvl2pPr marL="179996" indent="-179996" algn="l" defTabSz="914378" rtl="0" eaLnBrk="1" latinLnBrk="0" hangingPunct="1">
        <a:lnSpc>
          <a:spcPct val="100000"/>
        </a:lnSpc>
        <a:spcBef>
          <a:spcPts val="0"/>
        </a:spcBef>
        <a:buSzPct val="70000"/>
        <a:buFont typeface="Wingdings" panose="05000000000000000000" pitchFamily="2" charset="2"/>
        <a:buChar char="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2pPr>
      <a:lvl3pPr marL="359991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Verdana" pitchFamily="34" charset="0"/>
        <a:buChar char="●"/>
        <a:defRPr sz="15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3pPr>
      <a:lvl4pPr marL="539987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70000"/>
        <a:buFont typeface="Wingdings" panose="05000000000000000000" pitchFamily="2" charset="2"/>
        <a:buChar char="l"/>
        <a:defRPr sz="13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4pPr>
      <a:lvl5pPr marL="719982" indent="-179996" algn="l" defTabSz="914378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SzPct val="70000"/>
        <a:buFont typeface="Wingdings" panose="05000000000000000000" pitchFamily="2" charset="2"/>
        <a:buChar char="l"/>
        <a:defRPr sz="1000" kern="1200">
          <a:solidFill>
            <a:schemeClr val="accent2"/>
          </a:solidFill>
          <a:latin typeface="DS Automobiles Office" pitchFamily="2" charset="0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7.emf"/><Relationship Id="rId3" Type="http://schemas.openxmlformats.org/officeDocument/2006/relationships/image" Target="../media/image21.emf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Relationship Id="rId6" Type="http://schemas.microsoft.com/office/2007/relationships/hdphoto" Target="../media/hdphoto1.wdp"/><Relationship Id="rId11" Type="http://schemas.microsoft.com/office/2007/relationships/hdphoto" Target="../media/hdphoto4.wdp"/><Relationship Id="rId5" Type="http://schemas.openxmlformats.org/officeDocument/2006/relationships/image" Target="../media/image23.png"/><Relationship Id="rId15" Type="http://schemas.openxmlformats.org/officeDocument/2006/relationships/image" Target="../media/image9.emf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3.wdp"/><Relationship Id="rId1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9.emf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9.emf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9.emf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slideLayout" Target="../slideLayouts/slideLayout34.xml"/><Relationship Id="rId21" Type="http://schemas.openxmlformats.org/officeDocument/2006/relationships/image" Target="../media/image60.png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tags" Target="../tags/tag2.xml"/><Relationship Id="rId16" Type="http://schemas.openxmlformats.org/officeDocument/2006/relationships/image" Target="../media/image55.png"/><Relationship Id="rId20" Type="http://schemas.openxmlformats.org/officeDocument/2006/relationships/image" Target="../media/image59.jpeg"/><Relationship Id="rId1" Type="http://schemas.openxmlformats.org/officeDocument/2006/relationships/tags" Target="../tags/tag1.xml"/><Relationship Id="rId6" Type="http://schemas.openxmlformats.org/officeDocument/2006/relationships/image" Target="../media/image46.emf"/><Relationship Id="rId11" Type="http://schemas.openxmlformats.org/officeDocument/2006/relationships/image" Target="../media/image50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5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6.emf"/><Relationship Id="rId11" Type="http://schemas.openxmlformats.org/officeDocument/2006/relationships/image" Target="../media/image60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1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62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0.pn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6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6.emf"/><Relationship Id="rId11" Type="http://schemas.openxmlformats.org/officeDocument/2006/relationships/image" Target="../media/image56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5.png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64.png"/><Relationship Id="rId1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67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68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69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.emf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.emf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.emf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.emf"/><Relationship Id="rId5" Type="http://schemas.openxmlformats.org/officeDocument/2006/relationships/image" Target="../media/image84.jpeg"/><Relationship Id="rId4" Type="http://schemas.openxmlformats.org/officeDocument/2006/relationships/image" Target="../media/image7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8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8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8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8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8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9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9.emf"/><Relationship Id="rId4" Type="http://schemas.openxmlformats.org/officeDocument/2006/relationships/image" Target="../media/image91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1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9.e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microsoft.com/office/2007/relationships/hdphoto" Target="../media/hdphoto8.wdp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microsoft.com/office/2007/relationships/hdphoto" Target="../media/hdphoto8.wdp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9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microsoft.com/office/2007/relationships/hdphoto" Target="../media/hdphoto8.wdp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microsoft.com/office/2007/relationships/hdphoto" Target="../media/hdphoto8.wdp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microsoft.com/office/2007/relationships/hdphoto" Target="../media/hdphoto8.wdp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microsoft.com/office/2007/relationships/hdphoto" Target="../media/hdphoto8.wdp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microsoft.com/office/2007/relationships/hdphoto" Target="../media/hdphoto7.wdp"/><Relationship Id="rId4" Type="http://schemas.openxmlformats.org/officeDocument/2006/relationships/image" Target="../media/image9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9.emf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743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latin typeface="DS Automobiles" pitchFamily="2" charset="77"/>
                <a:cs typeface="Citroen"/>
              </a:rPr>
              <a:t>DS 9 E-TENSE 250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A64995-951C-735D-91F4-60E250096EAA}"/>
              </a:ext>
            </a:extLst>
          </p:cNvPr>
          <p:cNvSpPr txBox="1"/>
          <p:nvPr/>
        </p:nvSpPr>
        <p:spPr>
          <a:xfrm>
            <a:off x="451395" y="1836934"/>
            <a:ext cx="428491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Capacité de batterie : 15,6 kWh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Amélioration de la composition chimique des batteries permettant d’augmenter la densité énergétique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Expérience acquise grâce à l’équipe DS PERFORMANCE en Formula E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Unique dans le groupe Stellantis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Autonomie en 100% électrique : Jusqu’à 75 km (WLTP) et jusqu’à 85 km (EAER City)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3F0FF2B-146F-6FE4-DFAE-7342235E5B6F}"/>
              </a:ext>
            </a:extLst>
          </p:cNvPr>
          <p:cNvSpPr txBox="1"/>
          <p:nvPr/>
        </p:nvSpPr>
        <p:spPr>
          <a:xfrm>
            <a:off x="451395" y="4244637"/>
            <a:ext cx="591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 CLIENT :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meilleure autonomie </a:t>
            </a:r>
          </a:p>
        </p:txBody>
      </p:sp>
      <p:sp>
        <p:nvSpPr>
          <p:cNvPr id="5" name="Google Shape;951;p77">
            <a:extLst>
              <a:ext uri="{FF2B5EF4-FFF2-40B4-BE49-F238E27FC236}">
                <a16:creationId xmlns:a16="http://schemas.microsoft.com/office/drawing/2014/main" id="{238A121A-114D-DEE5-10B3-80CE14A1F8A9}"/>
              </a:ext>
            </a:extLst>
          </p:cNvPr>
          <p:cNvSpPr txBox="1"/>
          <p:nvPr/>
        </p:nvSpPr>
        <p:spPr>
          <a:xfrm flipH="1">
            <a:off x="2866053" y="1836934"/>
            <a:ext cx="540364" cy="238497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05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105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0" name="Image 9" descr="Une image contenant voiture, véhicule, Pièce auto, miroir&#10;&#10;Description générée automatiquement">
            <a:extLst>
              <a:ext uri="{FF2B5EF4-FFF2-40B4-BE49-F238E27FC236}">
                <a16:creationId xmlns:a16="http://schemas.microsoft.com/office/drawing/2014/main" id="{275694E9-8242-A1F3-9A10-5BC5865A82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319" y="1206332"/>
            <a:ext cx="3935681" cy="32386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68555FE-336B-5B25-405E-573230A2DE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836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latin typeface="DS Automobiles" pitchFamily="2" charset="77"/>
                <a:cs typeface="Citroen"/>
              </a:rPr>
              <a:t>DS 9 E-TENSE 4x4 360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A64995-951C-735D-91F4-60E250096EAA}"/>
              </a:ext>
            </a:extLst>
          </p:cNvPr>
          <p:cNvSpPr txBox="1"/>
          <p:nvPr/>
        </p:nvSpPr>
        <p:spPr>
          <a:xfrm>
            <a:off x="599390" y="1284249"/>
            <a:ext cx="4117748" cy="2554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Capacité de batterie : 15,6 kWh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Chaîne de traction : développée par DS PERFORMANCE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Puissance maximale : </a:t>
            </a:r>
          </a:p>
          <a:p>
            <a:pPr marL="557213" lvl="1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360 ch. : mode sport (gestion électronique spécifique) </a:t>
            </a:r>
          </a:p>
          <a:p>
            <a:pPr marL="557213" lvl="1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330 ch. : mode hybride – confort - 4x4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Couple : 520 Nm</a:t>
            </a: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4859616-DD53-B942-B4AB-DDC8E5504CDA}"/>
              </a:ext>
            </a:extLst>
          </p:cNvPr>
          <p:cNvSpPr txBox="1"/>
          <p:nvPr/>
        </p:nvSpPr>
        <p:spPr>
          <a:xfrm>
            <a:off x="602495" y="3940947"/>
            <a:ext cx="6436721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Motorisation ultime de la gamme DS 9.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La plus puissante des DS !</a:t>
            </a:r>
          </a:p>
        </p:txBody>
      </p:sp>
      <p:sp>
        <p:nvSpPr>
          <p:cNvPr id="4" name="Google Shape;951;p77">
            <a:extLst>
              <a:ext uri="{FF2B5EF4-FFF2-40B4-BE49-F238E27FC236}">
                <a16:creationId xmlns:a16="http://schemas.microsoft.com/office/drawing/2014/main" id="{4F02599D-30EE-22BA-F660-7AA5F8E7C825}"/>
              </a:ext>
            </a:extLst>
          </p:cNvPr>
          <p:cNvSpPr txBox="1"/>
          <p:nvPr/>
        </p:nvSpPr>
        <p:spPr>
          <a:xfrm flipH="1">
            <a:off x="3012460" y="1379736"/>
            <a:ext cx="492740" cy="238497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05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105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0" name="Image 9" descr="Une image contenant voiture, véhicule, Conception automobile, Véhicule terrestre&#10;&#10;Description générée automatiquement">
            <a:extLst>
              <a:ext uri="{FF2B5EF4-FFF2-40B4-BE49-F238E27FC236}">
                <a16:creationId xmlns:a16="http://schemas.microsoft.com/office/drawing/2014/main" id="{73153AC9-D7C4-4BD7-62A4-2FEF1A5545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253" y="1181407"/>
            <a:ext cx="4117747" cy="308883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D85C749-9EF9-1FD4-1F6F-B9DABA5CF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06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latin typeface="DS Automobiles" pitchFamily="2" charset="77"/>
                <a:cs typeface="Citroen"/>
              </a:rPr>
              <a:t>DS 9 E-TENSE 4x4 360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A64995-951C-735D-91F4-60E250096EAA}"/>
              </a:ext>
            </a:extLst>
          </p:cNvPr>
          <p:cNvSpPr txBox="1"/>
          <p:nvPr/>
        </p:nvSpPr>
        <p:spPr>
          <a:xfrm>
            <a:off x="454253" y="1539889"/>
            <a:ext cx="4117748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Assemblage dans l’atelier DS PERFORMANCE de Poissy (France).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4 roues motrices obtenues par l’électrification du train arrière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Pas de liaison mécanique avec le train avant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Électrification du train arrière issue des recherches de la R&amp;D de DS PERFORMANCE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CO</a:t>
            </a:r>
            <a:r>
              <a:rPr lang="fr-FR" sz="1200" baseline="-25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2 </a:t>
            </a: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: 35 g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Autonomie : </a:t>
            </a:r>
          </a:p>
          <a:p>
            <a:pPr marL="5572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Jusqu’à 62 km AER (cycle combiné) : +32 % avec la nouvelle capacité de batterie</a:t>
            </a:r>
          </a:p>
          <a:p>
            <a:pPr marL="5572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Jusqu’à 65 km EAER city : + 25 %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4859616-DD53-B942-B4AB-DDC8E5504CDA}"/>
              </a:ext>
            </a:extLst>
          </p:cNvPr>
          <p:cNvSpPr txBox="1"/>
          <p:nvPr/>
        </p:nvSpPr>
        <p:spPr>
          <a:xfrm>
            <a:off x="454253" y="4270237"/>
            <a:ext cx="6436721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301352">
              <a:spcBef>
                <a:spcPts val="225"/>
              </a:spcBef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L’expertise de toute une équipe pour vous offrir la DS la plus puissante jamais produite</a:t>
            </a:r>
          </a:p>
          <a:p>
            <a:pPr marL="128588" indent="-128588" defTabSz="301352">
              <a:spcBef>
                <a:spcPts val="225"/>
              </a:spcBef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Le meilleur des 2 mondes : puissance et écologie  </a:t>
            </a: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</p:txBody>
      </p:sp>
      <p:pic>
        <p:nvPicPr>
          <p:cNvPr id="4" name="Image 3" descr="Une image contenant voiture, véhicule, Conception automobile, Véhicule terrestre&#10;&#10;Description générée automatiquement">
            <a:extLst>
              <a:ext uri="{FF2B5EF4-FFF2-40B4-BE49-F238E27FC236}">
                <a16:creationId xmlns:a16="http://schemas.microsoft.com/office/drawing/2014/main" id="{C1CA7476-096A-E091-F737-04DF78A317B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253" y="1181407"/>
            <a:ext cx="4117747" cy="308883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648B7F-BF2D-6EF6-6C0F-12ACAA6100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1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latin typeface="DS Automobiles" pitchFamily="2" charset="77"/>
                <a:cs typeface="Citroen"/>
              </a:rPr>
              <a:t>DS 9 E-TENSE 4x4 360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A64995-951C-735D-91F4-60E250096EAA}"/>
              </a:ext>
            </a:extLst>
          </p:cNvPr>
          <p:cNvSpPr txBox="1"/>
          <p:nvPr/>
        </p:nvSpPr>
        <p:spPr>
          <a:xfrm>
            <a:off x="710601" y="2439657"/>
            <a:ext cx="41177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Jantes spécifiques de série 20’’ MUNICH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5" name="Google Shape;951;p77">
            <a:extLst>
              <a:ext uri="{FF2B5EF4-FFF2-40B4-BE49-F238E27FC236}">
                <a16:creationId xmlns:a16="http://schemas.microsoft.com/office/drawing/2014/main" id="{59D5A9D3-BA4D-9F97-C862-AD033F657D99}"/>
              </a:ext>
            </a:extLst>
          </p:cNvPr>
          <p:cNvSpPr txBox="1"/>
          <p:nvPr/>
        </p:nvSpPr>
        <p:spPr>
          <a:xfrm flipH="1">
            <a:off x="3643063" y="2331822"/>
            <a:ext cx="481262" cy="238497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05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105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0" name="Image 9" descr="Une image contenant véhicule, pneu, Véhicule terrestre, Roue en alliage&#10;&#10;Description générée automatiquement">
            <a:extLst>
              <a:ext uri="{FF2B5EF4-FFF2-40B4-BE49-F238E27FC236}">
                <a16:creationId xmlns:a16="http://schemas.microsoft.com/office/drawing/2014/main" id="{6A4F58EB-8AB3-5CD1-6FD2-392F1A4048E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799" y="1230996"/>
            <a:ext cx="4524201" cy="339372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9FEB58E-3CF1-74F1-E1A2-D33B22DD03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10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latin typeface="DS Automobiles" pitchFamily="2" charset="77"/>
                <a:cs typeface="Citroen"/>
              </a:rPr>
              <a:t>Temps de charge et câbles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6F3E9544-4702-85E2-C3DE-97E05406A07F}"/>
              </a:ext>
            </a:extLst>
          </p:cNvPr>
          <p:cNvGraphicFramePr>
            <a:graphicFrameLocks noGrp="1"/>
          </p:cNvGraphicFramePr>
          <p:nvPr/>
        </p:nvGraphicFramePr>
        <p:xfrm>
          <a:off x="505884" y="2030598"/>
          <a:ext cx="2517148" cy="1909596"/>
        </p:xfrm>
        <a:graphic>
          <a:graphicData uri="http://schemas.openxmlformats.org/drawingml/2006/table">
            <a:tbl>
              <a:tblPr firstRow="1" bandRow="1"/>
              <a:tblGrid>
                <a:gridCol w="1275766">
                  <a:extLst>
                    <a:ext uri="{9D8B030D-6E8A-4147-A177-3AD203B41FA5}">
                      <a16:colId xmlns:a16="http://schemas.microsoft.com/office/drawing/2014/main" val="2952143659"/>
                    </a:ext>
                  </a:extLst>
                </a:gridCol>
                <a:gridCol w="1241382">
                  <a:extLst>
                    <a:ext uri="{9D8B030D-6E8A-4147-A177-3AD203B41FA5}">
                      <a16:colId xmlns:a16="http://schemas.microsoft.com/office/drawing/2014/main" val="1535344940"/>
                    </a:ext>
                  </a:extLst>
                </a:gridCol>
              </a:tblGrid>
              <a:tr h="648174">
                <a:tc gridSpan="2"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lvl="0" algn="ctr" latinLnBrk="1">
                        <a:lnSpc>
                          <a:spcPct val="100000"/>
                        </a:lnSpc>
                      </a:pPr>
                      <a:r>
                        <a:rPr lang="fr-FR" altLang="ko-KR" sz="11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CHARGE DOMESTIQUE</a:t>
                      </a:r>
                    </a:p>
                    <a:p>
                      <a:pPr lvl="0" algn="ctr" latinLnBrk="1">
                        <a:lnSpc>
                          <a:spcPct val="100000"/>
                        </a:lnSpc>
                      </a:pPr>
                      <a:r>
                        <a:rPr lang="fr-FR" altLang="ko-KR" sz="11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Prise standard ou renforcée</a:t>
                      </a:r>
                      <a:endParaRPr lang="fr-FR" sz="900" b="0" i="0" dirty="0">
                        <a:solidFill>
                          <a:schemeClr val="bg1"/>
                        </a:solidFill>
                        <a:latin typeface="DS Automobiles"/>
                        <a:cs typeface="DS Automobile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ko-KR" sz="900" b="0" i="0" kern="1200" noProof="0" dirty="0">
                          <a:solidFill>
                            <a:schemeClr val="bg1"/>
                          </a:solidFill>
                          <a:latin typeface="DS Automobiles"/>
                          <a:cs typeface="DS Automobiles"/>
                        </a:rPr>
                        <a:t>Courant alternatif (AC)</a:t>
                      </a:r>
                      <a:endParaRPr lang="fr-FR" altLang="ko-KR" sz="900" b="0" i="0" kern="1200" noProof="0" dirty="0">
                        <a:solidFill>
                          <a:schemeClr val="bg1"/>
                        </a:solidFill>
                        <a:latin typeface="DS Automobiles"/>
                        <a:ea typeface="Hyundai Sans Head" panose="020B0504040000000000" pitchFamily="34" charset="77"/>
                        <a:cs typeface="DS Automobile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800" dirty="0">
                        <a:latin typeface="DS Automobiles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2344724"/>
                  </a:ext>
                </a:extLst>
              </a:tr>
              <a:tr h="872688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ko-KR" sz="9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Prise standard </a:t>
                      </a:r>
                      <a:endParaRPr lang="fr-FR" sz="9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sz="9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ko-KR" sz="9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Prise renforcée </a:t>
                      </a:r>
                      <a:endParaRPr lang="fr-FR" sz="9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sz="9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657601"/>
                  </a:ext>
                </a:extLst>
              </a:tr>
              <a:tr h="388734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10H00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algn="ctr"/>
                      <a:r>
                        <a:rPr lang="fr-FR" sz="1500" b="1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07H45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852130"/>
                  </a:ext>
                </a:extLst>
              </a:tr>
            </a:tbl>
          </a:graphicData>
        </a:graphic>
      </p:graphicFrame>
      <p:pic>
        <p:nvPicPr>
          <p:cNvPr id="18" name="Image 17" descr="picto-prise-1.eps">
            <a:extLst>
              <a:ext uri="{FF2B5EF4-FFF2-40B4-BE49-F238E27FC236}">
                <a16:creationId xmlns:a16="http://schemas.microsoft.com/office/drawing/2014/main" id="{B1B0DA72-EA23-417C-03AB-4AAE7D0E7C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1D171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34" y="2119871"/>
            <a:ext cx="256983" cy="256983"/>
          </a:xfrm>
          <a:prstGeom prst="rect">
            <a:avLst/>
          </a:prstGeom>
        </p:spPr>
      </p:pic>
      <p:pic>
        <p:nvPicPr>
          <p:cNvPr id="19" name="Image 18" descr="prise-1.psd">
            <a:extLst>
              <a:ext uri="{FF2B5EF4-FFF2-40B4-BE49-F238E27FC236}">
                <a16:creationId xmlns:a16="http://schemas.microsoft.com/office/drawing/2014/main" id="{EC3735C2-EAEF-2405-F78A-729FEE9B22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181" y="3016231"/>
            <a:ext cx="399257" cy="39222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4258549-2164-8A69-AF3C-EF9C4245E86D}"/>
              </a:ext>
            </a:extLst>
          </p:cNvPr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46" b="92857" l="7356" r="96673">
                        <a14:foregroundMark x1="30298" y1="73868" x2="20315" y2="67596"/>
                        <a14:foregroundMark x1="20315" y1="67596" x2="7531" y2="34843"/>
                        <a14:foregroundMark x1="34151" y1="70906" x2="13135" y2="39024"/>
                        <a14:foregroundMark x1="17163" y1="73171" x2="9807" y2="58188"/>
                        <a14:foregroundMark x1="8581" y1="33101" x2="10683" y2="22822"/>
                        <a14:foregroundMark x1="18739" y1="8014" x2="28546" y2="6794"/>
                        <a14:foregroundMark x1="28546" y1="6794" x2="35552" y2="8885"/>
                        <a14:foregroundMark x1="81961" y1="83798" x2="89667" y2="72997"/>
                        <a14:foregroundMark x1="89667" y1="72997" x2="90193" y2="72648"/>
                        <a14:foregroundMark x1="85289" y1="90592" x2="93170" y2="82927"/>
                        <a14:foregroundMark x1="93170" y1="82927" x2="91769" y2="70557"/>
                        <a14:foregroundMark x1="94746" y1="73171" x2="95622" y2="89199"/>
                        <a14:foregroundMark x1="95622" y1="89199" x2="86515" y2="93031"/>
                        <a14:foregroundMark x1="86515" y1="93031" x2="85464" y2="92683"/>
                        <a14:foregroundMark x1="94396" y1="73519" x2="96673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3735" y="3031617"/>
            <a:ext cx="581378" cy="41261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BD97D76-8CDE-3E08-9201-61362994AC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00" b="90000" l="7000" r="90000">
                        <a14:foregroundMark x1="11667" y1="18333" x2="76000" y2="12000"/>
                        <a14:foregroundMark x1="73000" y1="9000" x2="79333" y2="9000"/>
                        <a14:foregroundMark x1="7667" y1="71000" x2="28667" y2="85000"/>
                        <a14:foregroundMark x1="28667" y1="85000" x2="29667" y2="87667"/>
                        <a14:foregroundMark x1="29000" y1="63333" x2="38333" y2="83667"/>
                        <a14:foregroundMark x1="7000" y1="65667" x2="32000" y2="64000"/>
                        <a14:foregroundMark x1="32000" y1="64000" x2="34333" y2="64000"/>
                        <a14:foregroundMark x1="9333" y1="64000" x2="25000" y2="60000"/>
                        <a14:foregroundMark x1="32000" y1="79000" x2="33000" y2="83000"/>
                        <a14:foregroundMark x1="33667" y1="77333" x2="35333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177" y="2950851"/>
            <a:ext cx="522985" cy="52298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C622B2A-30C6-E61B-5D5A-4361DE158E09}"/>
              </a:ext>
            </a:extLst>
          </p:cNvPr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446" b="92857" l="7356" r="96673">
                        <a14:foregroundMark x1="30298" y1="73868" x2="20315" y2="67596"/>
                        <a14:foregroundMark x1="20315" y1="67596" x2="7531" y2="34843"/>
                        <a14:foregroundMark x1="34151" y1="70906" x2="13135" y2="39024"/>
                        <a14:foregroundMark x1="17163" y1="73171" x2="9807" y2="58188"/>
                        <a14:foregroundMark x1="8581" y1="33101" x2="10683" y2="22822"/>
                        <a14:foregroundMark x1="18739" y1="8014" x2="28546" y2="6794"/>
                        <a14:foregroundMark x1="28546" y1="6794" x2="35552" y2="8885"/>
                        <a14:foregroundMark x1="81961" y1="83798" x2="89667" y2="72997"/>
                        <a14:foregroundMark x1="89667" y1="72997" x2="90193" y2="72648"/>
                        <a14:foregroundMark x1="85289" y1="90592" x2="93170" y2="82927"/>
                        <a14:foregroundMark x1="93170" y1="82927" x2="91769" y2="70557"/>
                        <a14:foregroundMark x1="94746" y1="73171" x2="95622" y2="89199"/>
                        <a14:foregroundMark x1="95622" y1="89199" x2="86515" y2="93031"/>
                        <a14:foregroundMark x1="86515" y1="93031" x2="85464" y2="92683"/>
                        <a14:foregroundMark x1="94396" y1="73519" x2="96673" y2="77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607" y="3031617"/>
            <a:ext cx="600311" cy="409788"/>
          </a:xfrm>
          <a:prstGeom prst="rect">
            <a:avLst/>
          </a:prstGeom>
        </p:spPr>
      </p:pic>
      <p:graphicFrame>
        <p:nvGraphicFramePr>
          <p:cNvPr id="23" name="Tableau 22">
            <a:extLst>
              <a:ext uri="{FF2B5EF4-FFF2-40B4-BE49-F238E27FC236}">
                <a16:creationId xmlns:a16="http://schemas.microsoft.com/office/drawing/2014/main" id="{3F265E02-F558-6F9A-89AF-EE4571EC949E}"/>
              </a:ext>
            </a:extLst>
          </p:cNvPr>
          <p:cNvGraphicFramePr>
            <a:graphicFrameLocks noGrp="1"/>
          </p:cNvGraphicFramePr>
          <p:nvPr/>
        </p:nvGraphicFramePr>
        <p:xfrm>
          <a:off x="3382476" y="1985687"/>
          <a:ext cx="2672666" cy="1909596"/>
        </p:xfrm>
        <a:graphic>
          <a:graphicData uri="http://schemas.openxmlformats.org/drawingml/2006/table">
            <a:tbl>
              <a:tblPr firstRow="1" bandRow="1"/>
              <a:tblGrid>
                <a:gridCol w="2672666">
                  <a:extLst>
                    <a:ext uri="{9D8B030D-6E8A-4147-A177-3AD203B41FA5}">
                      <a16:colId xmlns:a16="http://schemas.microsoft.com/office/drawing/2014/main" val="1712830651"/>
                    </a:ext>
                  </a:extLst>
                </a:gridCol>
              </a:tblGrid>
              <a:tr h="661757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ko-KR" sz="11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CHARGE ACCÉLÉRÉE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noProof="0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DS Wall Box  (ou Wall Box publique)</a:t>
                      </a:r>
                      <a:endParaRPr lang="fr-FR" sz="11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ko-KR" sz="900" b="0" i="0" kern="1200" noProof="0" dirty="0">
                          <a:solidFill>
                            <a:schemeClr val="bg1"/>
                          </a:solidFill>
                          <a:latin typeface="DS Automobiles"/>
                          <a:cs typeface="DS Automobiles"/>
                        </a:rPr>
                        <a:t>32A - Courant alternatif (AC)</a:t>
                      </a:r>
                      <a:endParaRPr lang="fr-FR" altLang="ko-KR" sz="900" b="0" i="0" kern="1200" noProof="0" dirty="0">
                        <a:solidFill>
                          <a:schemeClr val="bg1"/>
                        </a:solidFill>
                        <a:latin typeface="DS Automobiles"/>
                        <a:ea typeface="Hyundai Sans Head" panose="020B0504040000000000" pitchFamily="34" charset="77"/>
                        <a:cs typeface="DS Automobile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1502075"/>
                  </a:ext>
                </a:extLst>
              </a:tr>
              <a:tr h="858847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endParaRPr lang="fr-FR" sz="1400" dirty="0">
                        <a:solidFill>
                          <a:schemeClr val="bg1"/>
                        </a:solidFill>
                        <a:latin typeface="DS Automobiles" pitchFamily="2" charset="77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401067"/>
                  </a:ext>
                </a:extLst>
              </a:tr>
              <a:tr h="388992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Citroen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>
                          <a:solidFill>
                            <a:schemeClr val="bg1"/>
                          </a:solidFill>
                          <a:latin typeface="DS Automobiles" pitchFamily="2" charset="77"/>
                        </a:rPr>
                        <a:t>02H23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168941"/>
                  </a:ext>
                </a:extLst>
              </a:tr>
            </a:tbl>
          </a:graphicData>
        </a:graphic>
      </p:graphicFrame>
      <p:pic>
        <p:nvPicPr>
          <p:cNvPr id="24" name="Image 23">
            <a:extLst>
              <a:ext uri="{FF2B5EF4-FFF2-40B4-BE49-F238E27FC236}">
                <a16:creationId xmlns:a16="http://schemas.microsoft.com/office/drawing/2014/main" id="{4E91F0E6-E082-52F1-A6D1-CB4DD585B10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863" b="98039" l="490" r="948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274" y="2680081"/>
            <a:ext cx="672300" cy="672300"/>
          </a:xfrm>
          <a:prstGeom prst="rect">
            <a:avLst/>
          </a:prstGeom>
        </p:spPr>
      </p:pic>
      <p:pic>
        <p:nvPicPr>
          <p:cNvPr id="25" name="Image 24" descr="prise-3.psd">
            <a:extLst>
              <a:ext uri="{FF2B5EF4-FFF2-40B4-BE49-F238E27FC236}">
                <a16:creationId xmlns:a16="http://schemas.microsoft.com/office/drawing/2014/main" id="{5260300F-530C-3F9B-E1B7-80DA18C1F61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626" y="2719540"/>
            <a:ext cx="329523" cy="767318"/>
          </a:xfrm>
          <a:prstGeom prst="rect">
            <a:avLst/>
          </a:prstGeom>
        </p:spPr>
      </p:pic>
      <p:pic>
        <p:nvPicPr>
          <p:cNvPr id="26" name="Image 25" descr="picto-prise-2.eps">
            <a:extLst>
              <a:ext uri="{FF2B5EF4-FFF2-40B4-BE49-F238E27FC236}">
                <a16:creationId xmlns:a16="http://schemas.microsoft.com/office/drawing/2014/main" id="{7450E578-D176-8AF3-8F4E-BCDABD0AE3A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prstClr val="black"/>
              <a:srgbClr val="1D171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756" y="2120037"/>
            <a:ext cx="226573" cy="254653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8DBDE7F2-DFD4-8D0A-D212-E79F659D1E95}"/>
              </a:ext>
            </a:extLst>
          </p:cNvPr>
          <p:cNvSpPr txBox="1"/>
          <p:nvPr/>
        </p:nvSpPr>
        <p:spPr>
          <a:xfrm>
            <a:off x="451395" y="1232581"/>
            <a:ext cx="41177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Chargeur embarqué de 7,4 Kw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Pour une recharge de 0 à 100%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5EDF187-5B06-43F9-2EDB-7799689D9192}"/>
              </a:ext>
            </a:extLst>
          </p:cNvPr>
          <p:cNvSpPr txBox="1"/>
          <p:nvPr/>
        </p:nvSpPr>
        <p:spPr>
          <a:xfrm>
            <a:off x="451395" y="4261538"/>
            <a:ext cx="4117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Câble mode 2 de série selon les pays</a:t>
            </a: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78DECF9-E8F2-440F-7F0A-452B464B6CDC}"/>
              </a:ext>
            </a:extLst>
          </p:cNvPr>
          <p:cNvCxnSpPr/>
          <p:nvPr/>
        </p:nvCxnSpPr>
        <p:spPr>
          <a:xfrm>
            <a:off x="3209635" y="1985687"/>
            <a:ext cx="0" cy="2159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03610177-C2CB-BB46-C44A-7649329355A7}"/>
              </a:ext>
            </a:extLst>
          </p:cNvPr>
          <p:cNvSpPr txBox="1"/>
          <p:nvPr/>
        </p:nvSpPr>
        <p:spPr>
          <a:xfrm flipH="1">
            <a:off x="2819131" y="1155446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5" name="Image 4" descr="Une image contenant voiture, véhicule, Pièce auto, miroir&#10;&#10;Description générée automatiquement">
            <a:extLst>
              <a:ext uri="{FF2B5EF4-FFF2-40B4-BE49-F238E27FC236}">
                <a16:creationId xmlns:a16="http://schemas.microsoft.com/office/drawing/2014/main" id="{DA1E6665-7CD5-8C96-B1A5-A3247D1F41E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2113" y="1248217"/>
            <a:ext cx="3211887" cy="293832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F8932EC-C4D6-4C32-6D0F-265718ADE68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07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206829" y="733270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ÉTAPE 2 : BRUXELLES - AMSTERDAM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SE SENTIR BIEN</a:t>
            </a:r>
          </a:p>
        </p:txBody>
      </p:sp>
      <p:pic>
        <p:nvPicPr>
          <p:cNvPr id="6146" name="Picture 2" descr="Où dormir à Bruxelles : Dans quel quartier se loger à Bruxelles ?">
            <a:extLst>
              <a:ext uri="{FF2B5EF4-FFF2-40B4-BE49-F238E27FC236}">
                <a16:creationId xmlns:a16="http://schemas.microsoft.com/office/drawing/2014/main" id="{F4B8B0E5-E08B-09D8-EE6F-E118F235E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7947" y="1391856"/>
            <a:ext cx="5656054" cy="377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Réservez votre billet d'avion pour Amsterdam | Finnair France">
            <a:extLst>
              <a:ext uri="{FF2B5EF4-FFF2-40B4-BE49-F238E27FC236}">
                <a16:creationId xmlns:a16="http://schemas.microsoft.com/office/drawing/2014/main" id="{279C32C9-BF04-2D09-F3A3-8BA4034BF6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391855"/>
            <a:ext cx="4577285" cy="377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4B3185CD-04F2-7E36-6DE6-896E47C0B672}"/>
              </a:ext>
            </a:extLst>
          </p:cNvPr>
          <p:cNvGrpSpPr/>
          <p:nvPr/>
        </p:nvGrpSpPr>
        <p:grpSpPr>
          <a:xfrm>
            <a:off x="7328848" y="14324"/>
            <a:ext cx="1815152" cy="1377533"/>
            <a:chOff x="5442857" y="19098"/>
            <a:chExt cx="6749143" cy="5724493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A7590184-65A8-F764-8000-18230B22C9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32" name="Image 31">
                <a:extLst>
                  <a:ext uri="{FF2B5EF4-FFF2-40B4-BE49-F238E27FC236}">
                    <a16:creationId xmlns:a16="http://schemas.microsoft.com/office/drawing/2014/main" id="{CBC52F4D-80C7-AF52-6D65-4B634DAFA7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0CD5839D-0CA9-1E3E-DC9B-9C802E169EF4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081AACFB-A3BF-64F4-1F6F-9D97B066CED2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097B3515-E113-568F-439F-478BC3E3CF65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36" name="Ellipse 35">
                <a:extLst>
                  <a:ext uri="{FF2B5EF4-FFF2-40B4-BE49-F238E27FC236}">
                    <a16:creationId xmlns:a16="http://schemas.microsoft.com/office/drawing/2014/main" id="{63023EF4-45E9-C1AC-9407-79DBCC2EDD7C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C862CAE2-475A-57DD-8039-D8118D73718C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A8668F19-E1CE-E76D-0251-CD325BC805AF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39" name="Ellipse 38">
                <a:extLst>
                  <a:ext uri="{FF2B5EF4-FFF2-40B4-BE49-F238E27FC236}">
                    <a16:creationId xmlns:a16="http://schemas.microsoft.com/office/drawing/2014/main" id="{782C6D19-CB8D-5FF0-0A19-0004E71A2537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427E0CCE-CD42-96CB-DA61-731F036085ED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07C8727E-55A4-A66A-6923-221EEC9E4FFD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08A71156-0AF3-E5EC-8883-4AB40F3462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6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Nouvel intérieur 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/>
              <a:t>Un bien-être optimisé</a:t>
            </a:r>
            <a:endParaRPr lang="fr-FR" dirty="0">
              <a:solidFill>
                <a:srgbClr val="C4B7A6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697839" y="796962"/>
            <a:ext cx="3656221" cy="55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prstClr val="white"/>
              </a:solidFill>
              <a:latin typeface="DS Automobiles" pitchFamily="2" charset="77"/>
            </a:endParaRPr>
          </a:p>
          <a:p>
            <a:pPr defTabSz="514160" eaLnBrk="1" fontAlgn="auto" hangingPunct="1">
              <a:lnSpc>
                <a:spcPts val="67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algn="just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Intérieur OPERA Gris Perle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284CD85-DE0A-9B5A-6424-D324859123D1}"/>
              </a:ext>
            </a:extLst>
          </p:cNvPr>
          <p:cNvSpPr txBox="1"/>
          <p:nvPr/>
        </p:nvSpPr>
        <p:spPr>
          <a:xfrm>
            <a:off x="5066584" y="1943100"/>
            <a:ext cx="39504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C</a:t>
            </a:r>
            <a:r>
              <a:rPr lang="fr-FR" sz="1200" dirty="0" err="1">
                <a:solidFill>
                  <a:srgbClr val="FFFFFF"/>
                </a:solidFill>
                <a:latin typeface="DS Automobiles"/>
                <a:ea typeface="+mn-ea"/>
              </a:rPr>
              <a:t>uir</a:t>
            </a: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 Nappa Gris Perle avec design bracelet de montre</a:t>
            </a:r>
          </a:p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Décors en cuir Nappa Gris Perle / Noir Basalte</a:t>
            </a:r>
          </a:p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Planche de bord en cuir Nappa Gris Perle / Noir basalte</a:t>
            </a:r>
          </a:p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Ciel de pavillon en Alcantara® Gris P</a:t>
            </a:r>
            <a:r>
              <a:rPr lang="fr-FR" sz="1200" dirty="0" err="1">
                <a:solidFill>
                  <a:srgbClr val="FFFFFF"/>
                </a:solidFill>
                <a:latin typeface="DS Automobiles"/>
                <a:ea typeface="+mn-ea"/>
              </a:rPr>
              <a:t>erle</a:t>
            </a:r>
            <a:endParaRPr lang="fr-FR" sz="1200" dirty="0">
              <a:solidFill>
                <a:srgbClr val="FFFFFF"/>
              </a:solidFill>
              <a:latin typeface="DS Automobiles"/>
              <a:ea typeface="+mn-ea"/>
            </a:endParaRPr>
          </a:p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A</a:t>
            </a:r>
            <a:r>
              <a:rPr lang="fr-FR" sz="1200" dirty="0" err="1">
                <a:solidFill>
                  <a:srgbClr val="FFFFFF"/>
                </a:solidFill>
                <a:latin typeface="DS Automobiles"/>
                <a:ea typeface="+mn-ea"/>
              </a:rPr>
              <a:t>ccoudoir</a:t>
            </a: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 et appui-têtes « lounge » à l’arrière</a:t>
            </a:r>
          </a:p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S</a:t>
            </a:r>
            <a:r>
              <a:rPr lang="fr-FR" sz="1200" dirty="0" err="1">
                <a:solidFill>
                  <a:srgbClr val="FFFFFF"/>
                </a:solidFill>
                <a:latin typeface="DS Automobiles"/>
                <a:ea typeface="+mn-ea"/>
              </a:rPr>
              <a:t>ièges</a:t>
            </a: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 avant et arrière chauffants, massants et ventilés</a:t>
            </a:r>
          </a:p>
        </p:txBody>
      </p:sp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A9262713-1061-CBA9-6DD2-CA2A8792D00C}"/>
              </a:ext>
            </a:extLst>
          </p:cNvPr>
          <p:cNvSpPr txBox="1"/>
          <p:nvPr/>
        </p:nvSpPr>
        <p:spPr>
          <a:xfrm flipH="1">
            <a:off x="2658448" y="958226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7" name="Image 6" descr="Une image contenant voiture, transport, Véhicule terrestre, volant&#10;&#10;Description générée automatiquement">
            <a:extLst>
              <a:ext uri="{FF2B5EF4-FFF2-40B4-BE49-F238E27FC236}">
                <a16:creationId xmlns:a16="http://schemas.microsoft.com/office/drawing/2014/main" id="{39969876-BE84-7540-DE6C-E7F1D53FD8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43100"/>
            <a:ext cx="4738946" cy="240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24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Nouvel embossage du logo ds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/>
              <a:t>Un bien-être optimisé</a:t>
            </a:r>
            <a:endParaRPr lang="fr-FR" dirty="0">
              <a:solidFill>
                <a:srgbClr val="C4B7A6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284CD85-DE0A-9B5A-6424-D324859123D1}"/>
              </a:ext>
            </a:extLst>
          </p:cNvPr>
          <p:cNvSpPr txBox="1"/>
          <p:nvPr/>
        </p:nvSpPr>
        <p:spPr>
          <a:xfrm>
            <a:off x="4830289" y="2792414"/>
            <a:ext cx="4141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eaLnBrk="1" fontAlgn="t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srgbClr val="FFFFFF"/>
                </a:solidFill>
                <a:latin typeface="DS Automobiles"/>
                <a:ea typeface="+mn-ea"/>
              </a:rPr>
              <a:t>Nouvel embossage du logo DS à l’avant de l’appui-tête</a:t>
            </a:r>
          </a:p>
        </p:txBody>
      </p:sp>
      <p:sp>
        <p:nvSpPr>
          <p:cNvPr id="5" name="Google Shape;951;p77">
            <a:extLst>
              <a:ext uri="{FF2B5EF4-FFF2-40B4-BE49-F238E27FC236}">
                <a16:creationId xmlns:a16="http://schemas.microsoft.com/office/drawing/2014/main" id="{742712C9-A2F7-8640-B4D5-7D2ADEB4F3E5}"/>
              </a:ext>
            </a:extLst>
          </p:cNvPr>
          <p:cNvSpPr txBox="1"/>
          <p:nvPr/>
        </p:nvSpPr>
        <p:spPr>
          <a:xfrm flipH="1">
            <a:off x="8555002" y="2571750"/>
            <a:ext cx="416936" cy="223108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0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10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8" name="Image 7" descr="Une image contenant voiture, véhicule, siège de voiture, Housse pour siège de voiture&#10;&#10;Description générée automatiquement">
            <a:extLst>
              <a:ext uri="{FF2B5EF4-FFF2-40B4-BE49-F238E27FC236}">
                <a16:creationId xmlns:a16="http://schemas.microsoft.com/office/drawing/2014/main" id="{92D0F3F7-6889-C8B7-3004-EC0092BCE0B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3651"/>
            <a:ext cx="4275090" cy="320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55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769741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ETAPE 3 : AMSTERDAM – HANOVRE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SE FACILITER LA VIE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0568C0A7-EE93-1400-06B4-849633E2F524}"/>
              </a:ext>
            </a:extLst>
          </p:cNvPr>
          <p:cNvGrpSpPr>
            <a:grpSpLocks noChangeAspect="1"/>
          </p:cNvGrpSpPr>
          <p:nvPr/>
        </p:nvGrpSpPr>
        <p:grpSpPr>
          <a:xfrm>
            <a:off x="7257198" y="14324"/>
            <a:ext cx="1886802" cy="1431908"/>
            <a:chOff x="5442857" y="19098"/>
            <a:chExt cx="6749143" cy="5724493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3D9899A-343D-2C68-1C7A-AD83CF00EB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5A56A896-30AE-97FB-1B23-BB99747DBD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BD654A4F-9F99-C783-007D-90B61CE6983B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D06ECBCF-AD32-EE44-A7E9-7D4764B2CE05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30AE72E-31E7-7158-4842-CF9969A07EF2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06B1C8EE-B849-3680-F075-6CCF9C71D6E2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8D602C8A-21D1-2541-BB7C-6361B214C2E4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3F0B7D8A-9528-8E07-2C00-E18E3F5043AC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E1F6D977-B19F-4BF2-9B15-1504460E4340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87CE0FCA-C8F3-0A2F-FE47-6655FE19DE31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12AAD4C-AA46-32C7-5AC8-C2B9BF65158A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026" name="Picture 2" descr="Guide Hanovre - le guide touristique pour visiter Hanovre et préparer ses  vacances">
            <a:extLst>
              <a:ext uri="{FF2B5EF4-FFF2-40B4-BE49-F238E27FC236}">
                <a16:creationId xmlns:a16="http://schemas.microsoft.com/office/drawing/2014/main" id="{5DE3BEB6-9400-5653-1E87-97BA3994B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9060" y="1443633"/>
            <a:ext cx="5554940" cy="369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xpérience Erasmus à Hanovre en Allemagne par Elina | Expérience Erasmus  Hanovre">
            <a:extLst>
              <a:ext uri="{FF2B5EF4-FFF2-40B4-BE49-F238E27FC236}">
                <a16:creationId xmlns:a16="http://schemas.microsoft.com/office/drawing/2014/main" id="{1C149369-4474-0E18-9731-2585615DA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443633"/>
            <a:ext cx="4496797" cy="367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C2D40D0-93DB-75A3-7BB6-ED9ACC228D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05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534187A-9C27-E649-B73D-43E8523F97B7}"/>
              </a:ext>
            </a:extLst>
          </p:cNvPr>
          <p:cNvSpPr txBox="1"/>
          <p:nvPr/>
        </p:nvSpPr>
        <p:spPr>
          <a:xfrm>
            <a:off x="625678" y="700082"/>
            <a:ext cx="78926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0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NOUVEL INFODIVERTISSEMENT</a:t>
            </a:r>
          </a:p>
        </p:txBody>
      </p:sp>
      <p:pic>
        <p:nvPicPr>
          <p:cNvPr id="4" name="Image 3" descr="Une image contenant véhicule, transport, Console centrale, voiture&#10;&#10;Description générée automatiquement">
            <a:extLst>
              <a:ext uri="{FF2B5EF4-FFF2-40B4-BE49-F238E27FC236}">
                <a16:creationId xmlns:a16="http://schemas.microsoft.com/office/drawing/2014/main" id="{3F833744-166B-56E9-EAD5-2D4F3A0EDB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855" y="1388829"/>
            <a:ext cx="4986290" cy="374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46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lein air, véhicule, Véhicule terrestre, bâtiment&#10;&#10;Description générée automatiquement">
            <a:extLst>
              <a:ext uri="{FF2B5EF4-FFF2-40B4-BE49-F238E27FC236}">
                <a16:creationId xmlns:a16="http://schemas.microsoft.com/office/drawing/2014/main" id="{097BEB9B-9C74-9BB8-CD83-C4FB3E5ECF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32"/>
            <a:ext cx="9148921" cy="5148000"/>
          </a:xfrm>
          <a:prstGeom prst="rect">
            <a:avLst/>
          </a:prstGeom>
        </p:spPr>
      </p:pic>
      <p:sp>
        <p:nvSpPr>
          <p:cNvPr id="8" name="textruta 4">
            <a:extLst>
              <a:ext uri="{FF2B5EF4-FFF2-40B4-BE49-F238E27FC236}">
                <a16:creationId xmlns:a16="http://schemas.microsoft.com/office/drawing/2014/main" id="{1A880399-3941-144A-A280-94015A75C829}"/>
              </a:ext>
            </a:extLst>
          </p:cNvPr>
          <p:cNvSpPr txBox="1"/>
          <p:nvPr/>
        </p:nvSpPr>
        <p:spPr>
          <a:xfrm>
            <a:off x="129520" y="741763"/>
            <a:ext cx="4442480" cy="14895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  <a:latin typeface="DS Automobiles" pitchFamily="2" charset="77"/>
              </a:rPr>
              <a:t>MEMENTO </a:t>
            </a:r>
          </a:p>
          <a:p>
            <a:pPr algn="ctr"/>
            <a:r>
              <a:rPr lang="fr-FR" sz="4000" b="1" dirty="0">
                <a:solidFill>
                  <a:schemeClr val="bg1"/>
                </a:solidFill>
                <a:latin typeface="DS Automobiles" pitchFamily="2" charset="77"/>
              </a:rPr>
              <a:t>DS 9 MY 23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5CDB1ED-AE44-DE48-EC60-BB5916F02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98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Combiné numérique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/>
              <a:t>EXPÉRIENCE</a:t>
            </a:r>
            <a:r>
              <a:rPr lang="fr-FR" dirty="0">
                <a:solidFill>
                  <a:srgbClr val="C4B7A6"/>
                </a:solidFill>
              </a:rPr>
              <a:t> NUMÉRIQUE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594160" y="1485109"/>
            <a:ext cx="3656221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DS Automobiles" pitchFamily="2" charset="77"/>
              </a:rPr>
              <a:t>Combiné numérique 12,3” de série</a:t>
            </a:r>
          </a:p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prstClr val="white"/>
              </a:solidFill>
              <a:latin typeface="DS Automobiles" pitchFamily="2" charset="77"/>
            </a:endParaRPr>
          </a:p>
          <a:p>
            <a:pPr defTabSz="514160" eaLnBrk="1" fontAlgn="auto" hangingPunct="1">
              <a:lnSpc>
                <a:spcPts val="67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Avec un nouveau graphisme élégant et raffiné, il permet au conducteur d’afficher de nombreuses informations de conduite et peut afficher jusqu’à 7 écrans différents.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269369" y="3687487"/>
            <a:ext cx="455518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Modernité et intuitivité pour le conducteur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Personnalisation selon le goût du client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I</a:t>
            </a:r>
            <a:r>
              <a:rPr lang="fr-FR" sz="1200" dirty="0" err="1">
                <a:solidFill>
                  <a:prstClr val="white"/>
                </a:solidFill>
                <a:latin typeface="DS Automobiles" pitchFamily="2" charset="77"/>
                <a:ea typeface="+mn-ea"/>
              </a:rPr>
              <a:t>nformations</a:t>
            </a: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disponibles dans le champs de vision du conducteur sans détourner le regard de la route</a:t>
            </a:r>
          </a:p>
        </p:txBody>
      </p:sp>
      <p:sp>
        <p:nvSpPr>
          <p:cNvPr id="5" name="Google Shape;951;p77">
            <a:extLst>
              <a:ext uri="{FF2B5EF4-FFF2-40B4-BE49-F238E27FC236}">
                <a16:creationId xmlns:a16="http://schemas.microsoft.com/office/drawing/2014/main" id="{21BB268A-158F-AAFC-331A-ED2300DE5199}"/>
              </a:ext>
            </a:extLst>
          </p:cNvPr>
          <p:cNvSpPr txBox="1"/>
          <p:nvPr/>
        </p:nvSpPr>
        <p:spPr>
          <a:xfrm flipH="1">
            <a:off x="7684076" y="1475911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6" name="Image 5" descr="Une image contenant véhicule, transport, Console centrale, voiture&#10;&#10;Description générée automatiquement">
            <a:extLst>
              <a:ext uri="{FF2B5EF4-FFF2-40B4-BE49-F238E27FC236}">
                <a16:creationId xmlns:a16="http://schemas.microsoft.com/office/drawing/2014/main" id="{876BCF9D-E119-4A3B-6E78-AAF10EB64B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" y="1360234"/>
            <a:ext cx="3860800" cy="28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95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Écran central tactile 12’’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EXPÉRIENCE NUMÉRIQUE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168891" y="932643"/>
            <a:ext cx="4007131" cy="262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  <a:p>
            <a:pPr algn="just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DS Automobiles" pitchFamily="2" charset="77"/>
              </a:rPr>
              <a:t>Écran central tactile 12” de série</a:t>
            </a:r>
          </a:p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prstClr val="white"/>
              </a:solidFill>
              <a:latin typeface="DS Automobiles" pitchFamily="2" charset="77"/>
            </a:endParaRPr>
          </a:p>
          <a:p>
            <a:pPr defTabSz="514160" eaLnBrk="1" fontAlgn="auto" hangingPunct="1">
              <a:lnSpc>
                <a:spcPts val="67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Associé à une rangée de pushs positionnés sous l’écran. Les pushs essentiels restent en accès direct comme la climatisation .</a:t>
            </a: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Interface de DS IRIS  SYSTEM</a:t>
            </a: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Logique de type smartphone</a:t>
            </a: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Connectivité, navigation</a:t>
            </a: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Personnalisation des pages et des écrans grâce aux widgets</a:t>
            </a:r>
          </a:p>
          <a:p>
            <a:pPr marL="214313" indent="-214313" algn="just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Reconnaissance vocale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168891" y="3867745"/>
            <a:ext cx="455518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</a:t>
            </a:r>
            <a:r>
              <a:rPr lang="fr-FR" sz="1200" dirty="0">
                <a:solidFill>
                  <a:prstClr val="white"/>
                </a:solidFill>
                <a:latin typeface="DS Automobiles" pitchFamily="2" charset="77"/>
              </a:rPr>
              <a:t>Facilité d’utilisation et intuitivité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</a:rPr>
              <a:t>Excellente visibilité, confort de lecture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Réactivité du système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Personnalisation</a:t>
            </a:r>
          </a:p>
        </p:txBody>
      </p:sp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E8A7B3F1-D407-ED8D-79EE-9F9A34BBA909}"/>
              </a:ext>
            </a:extLst>
          </p:cNvPr>
          <p:cNvSpPr txBox="1"/>
          <p:nvPr/>
        </p:nvSpPr>
        <p:spPr>
          <a:xfrm flipH="1">
            <a:off x="7363975" y="1159722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1" name="Image 10" descr="Une image contenant véhicule, personne, voiture, miroir&#10;&#10;Description générée automatiquement">
            <a:extLst>
              <a:ext uri="{FF2B5EF4-FFF2-40B4-BE49-F238E27FC236}">
                <a16:creationId xmlns:a16="http://schemas.microsoft.com/office/drawing/2014/main" id="{BC128AEC-A3C9-5D1A-2E35-65777789E9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9987"/>
            <a:ext cx="3093156" cy="412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64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Appairage téléphone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EXPÉRIENCE NUMÉRIQUE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594161" y="898950"/>
            <a:ext cx="4007131" cy="283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  <a:p>
            <a:pPr algn="just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</a:endParaRPr>
          </a:p>
          <a:p>
            <a:pPr algn="ctr" defTabSz="51416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prstClr val="white"/>
              </a:solidFill>
              <a:latin typeface="DS Automobiles" pitchFamily="2" charset="77"/>
            </a:endParaRPr>
          </a:p>
          <a:p>
            <a:pPr defTabSz="514160" eaLnBrk="1" fontAlgn="auto" hangingPunct="1">
              <a:lnSpc>
                <a:spcPts val="67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IMPORTANT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le </a:t>
            </a: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partage des données et de la localisation </a:t>
            </a: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donne accès  :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128588" indent="-128588"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À l’ensemble des services connectés</a:t>
            </a:r>
          </a:p>
          <a:p>
            <a:pPr marL="128588" indent="-128588"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À la fonction de la commande vocale</a:t>
            </a:r>
          </a:p>
          <a:p>
            <a:pPr marL="128588" indent="-128588" defTabSz="685800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Possibilité de jumeler 2 smartphones avec 2 systèmes d’exploitation différents (iOS, Android)</a:t>
            </a:r>
          </a:p>
        </p:txBody>
      </p:sp>
      <p:pic>
        <p:nvPicPr>
          <p:cNvPr id="3" name="Image 2" descr="Une image contenant texte, intérieur, panneau de configuration&#10;&#10;Description générée automatiquement">
            <a:extLst>
              <a:ext uri="{FF2B5EF4-FFF2-40B4-BE49-F238E27FC236}">
                <a16:creationId xmlns:a16="http://schemas.microsoft.com/office/drawing/2014/main" id="{71A15295-AE05-1F30-5F0A-165049E7DE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772819"/>
            <a:ext cx="3611120" cy="1597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Google Shape;951;p77">
            <a:extLst>
              <a:ext uri="{FF2B5EF4-FFF2-40B4-BE49-F238E27FC236}">
                <a16:creationId xmlns:a16="http://schemas.microsoft.com/office/drawing/2014/main" id="{DDE1D0BB-78BF-27AA-1034-E180DA49BAC0}"/>
              </a:ext>
            </a:extLst>
          </p:cNvPr>
          <p:cNvSpPr txBox="1"/>
          <p:nvPr/>
        </p:nvSpPr>
        <p:spPr>
          <a:xfrm flipH="1">
            <a:off x="8446162" y="2997517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35468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Commande vocale naturelle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EXPÉRIENCE NUMÉRIQUE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838739" y="874368"/>
            <a:ext cx="34813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Reconnaissance vocale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b="1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DS 9 MY 23 apporte :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une reconnaissance vocale naturelle (reconnait le contexte si plusieurs demandes successives )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2 manières d’accéder à la commande vocale :</a:t>
            </a:r>
          </a:p>
          <a:p>
            <a:pPr marL="5572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Dites « Ok IRIS »</a:t>
            </a:r>
          </a:p>
          <a:p>
            <a:pPr marL="5572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</a:t>
            </a:r>
            <a:r>
              <a:rPr lang="fr-FR" sz="1200" dirty="0" err="1">
                <a:solidFill>
                  <a:prstClr val="white"/>
                </a:solidFill>
                <a:latin typeface="DS Automobiles" pitchFamily="2" charset="77"/>
                <a:ea typeface="+mn-ea"/>
              </a:rPr>
              <a:t>ush</a:t>
            </a: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commande vocale sur le volant.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i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Exemple : « Trouver un restaurant italien à Hanovre » / L’assistant répond par un choix de restaurant / « Naviguer vers le 2</a:t>
            </a:r>
            <a:r>
              <a:rPr lang="fr-FR" sz="1200" i="1" baseline="300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nd</a:t>
            </a:r>
            <a:r>
              <a:rPr lang="fr-FR" sz="1200" i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 » / « Trouver un parking à destination »/ « est-ce que j’ai besoin d’un parapluie a destination ? »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i="1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i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Aucunement besoin de repréciser « à Hanovre », l’assistant vocal a mémorisé le lieu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b="1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838739" y="4390098"/>
            <a:ext cx="4555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214313" indent="-214313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</a:rPr>
              <a:t>Meilleure reconnaissance vocale, évolutive</a:t>
            </a:r>
          </a:p>
          <a:p>
            <a:pPr marL="214313" indent="-214313" defTabSz="51416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Agit comme un assistant personnel</a:t>
            </a: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</a:rPr>
              <a:t> </a:t>
            </a:r>
          </a:p>
        </p:txBody>
      </p:sp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C0E832D9-2B23-9903-5867-2E36D6AB1C31}"/>
              </a:ext>
            </a:extLst>
          </p:cNvPr>
          <p:cNvSpPr txBox="1"/>
          <p:nvPr/>
        </p:nvSpPr>
        <p:spPr>
          <a:xfrm flipH="1">
            <a:off x="6579420" y="739674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6" name="Image 5" descr="Une image contenant véhicule, transport, Console centrale, voiture&#10;&#10;Description générée automatiquement">
            <a:extLst>
              <a:ext uri="{FF2B5EF4-FFF2-40B4-BE49-F238E27FC236}">
                <a16:creationId xmlns:a16="http://schemas.microsoft.com/office/drawing/2014/main" id="{203D9FB5-5D98-9DED-11FE-2FEED8F817D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4" y="1379990"/>
            <a:ext cx="4094879" cy="30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66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769741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ETAPE 4 : HANOVRE - PRAGUE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VOYAGER EN TOUTE SÉRÉNITÉ</a:t>
            </a:r>
          </a:p>
        </p:txBody>
      </p:sp>
      <p:pic>
        <p:nvPicPr>
          <p:cNvPr id="3074" name="Picture 2" descr="Guide Touristique de Prague 2022 par les spécialistes de iTourisme">
            <a:extLst>
              <a:ext uri="{FF2B5EF4-FFF2-40B4-BE49-F238E27FC236}">
                <a16:creationId xmlns:a16="http://schemas.microsoft.com/office/drawing/2014/main" id="{ACCEEFBB-E7B4-0066-E713-24ACE2C440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451239"/>
            <a:ext cx="9144000" cy="369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484C488D-7DFB-A565-9F01-701B9E405EDD}"/>
              </a:ext>
            </a:extLst>
          </p:cNvPr>
          <p:cNvGrpSpPr>
            <a:grpSpLocks noChangeAspect="1"/>
          </p:cNvGrpSpPr>
          <p:nvPr/>
        </p:nvGrpSpPr>
        <p:grpSpPr>
          <a:xfrm>
            <a:off x="7257198" y="14324"/>
            <a:ext cx="1886802" cy="1431908"/>
            <a:chOff x="5442857" y="19098"/>
            <a:chExt cx="6749143" cy="572449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F82C964D-5B75-A028-9124-BB2A5C44B9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4AE7091E-522F-7D79-5006-BAD943AB13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2EF5FCBA-2A2C-BF94-AAB3-D883AA903C90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F9A4F691-65D5-F16D-9296-D656322EB044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970C9C8D-6D06-FB83-17D4-8F8B4F3A8AA4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AC8B64E1-BDB7-4BB6-4F45-FDEE314A74FF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872462D1-9C1E-0BB5-4DDC-47957D727251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113F28DC-6EA4-E3FC-6A66-F080E63155D4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DEA1144D-6BDC-9C35-DEB7-D294BAB30239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B002E8BA-4119-B531-F2D5-C0A0DAE0B509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2FE33FC0-FBF1-ABF0-2F54-126609D931F4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CA21A564-6CE3-B566-7DAF-68F8D291E6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233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Services de navigation connectés TomTom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connectivité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130057" y="1565828"/>
            <a:ext cx="4218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b="1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Les services connectés souscrits par le Client sont disponibles, dont ceux liés à la Navigation :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Info Traffic en temps réel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Zones de danger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Points d'intérêts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Parkings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Stations services et bornes de recharge avec disponibilités 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Météo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Mise à jour cartographie Over The Air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Peugeot" charset="0"/>
              <a:cs typeface="Peugeot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130057" y="4159873"/>
            <a:ext cx="4555186" cy="487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Informations facilitant le quotidien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5389E4-D6EA-6A4D-EE2A-E02F7A017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57495"/>
            <a:ext cx="3679181" cy="142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03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Navigation connectée 3D (DS CONNECT NAV)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connectivité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227949" y="1683630"/>
            <a:ext cx="4218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b="1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Les bornes de recharges sont ajoutées à la carte de navigation. Elles s’ajoutent aux POI (Point Of Interest) station de carburant déjà disponibles en thermique 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 rayon d’autonomie en tout électrique évolue en fonction du niveau d’énergie dans la batterie.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354289" y="3924440"/>
            <a:ext cx="4555186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Gestion de l’autonomie électrique plus simple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Incitation à l’usage électrique via l’accès à la recharge facilitée</a:t>
            </a:r>
          </a:p>
        </p:txBody>
      </p:sp>
      <p:pic>
        <p:nvPicPr>
          <p:cNvPr id="5" name="Image 4" descr="Une image contenant plein air, véhicule, Véhicule terrestre, Pièce auto&#10;&#10;Description générée automatiquement">
            <a:extLst>
              <a:ext uri="{FF2B5EF4-FFF2-40B4-BE49-F238E27FC236}">
                <a16:creationId xmlns:a16="http://schemas.microsoft.com/office/drawing/2014/main" id="{1F1A5971-4AC5-3E22-683E-784F94CCEC5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09149"/>
            <a:ext cx="3973689" cy="265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847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Navigation connectée 3D (DS CONNECT NAV)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connectivité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215250" y="1837514"/>
            <a:ext cx="4566972" cy="2000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 système reconnait la localisation et réalise automatiquement les mises à jour sans intervention du client (mise à jour 1 fois par mois)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Des mises à jour additionnelles sont disponibles lorsque le véhicule est connecté au Wifi 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 client peut gérer le contenu des mises à jour lorsque le véhicule est connecté au Wifi  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354289" y="3991554"/>
            <a:ext cx="4555186" cy="882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Un guidage toujours à jour 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Une personnalisation des  téléchargements possible pour s’adapter parfaitement aux besoins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2C1E83B-B457-7278-A797-2D5E87EF8D93}"/>
              </a:ext>
            </a:extLst>
          </p:cNvPr>
          <p:cNvSpPr txBox="1"/>
          <p:nvPr/>
        </p:nvSpPr>
        <p:spPr>
          <a:xfrm>
            <a:off x="4354289" y="1406510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Mise à jour Cartographie Over the air</a:t>
            </a:r>
            <a:endParaRPr lang="fr-FR" sz="1200" dirty="0">
              <a:solidFill>
                <a:prstClr val="white"/>
              </a:solidFill>
              <a:latin typeface="Citroen"/>
              <a:ea typeface="+mn-ea"/>
            </a:endParaRPr>
          </a:p>
        </p:txBody>
      </p:sp>
      <p:pic>
        <p:nvPicPr>
          <p:cNvPr id="3074" name="Picture 2" descr="Upsides and Downside of OTA Software Updates for Automobile Dealers |  WardsAuto">
            <a:extLst>
              <a:ext uri="{FF2B5EF4-FFF2-40B4-BE49-F238E27FC236}">
                <a16:creationId xmlns:a16="http://schemas.microsoft.com/office/drawing/2014/main" id="{3D909A2C-1B1C-222E-2A44-E2DD57428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357" y="1744182"/>
            <a:ext cx="3744586" cy="194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EB38056E-E5B5-4065-DFDD-27A311682D37}"/>
              </a:ext>
            </a:extLst>
          </p:cNvPr>
          <p:cNvSpPr txBox="1"/>
          <p:nvPr/>
        </p:nvSpPr>
        <p:spPr>
          <a:xfrm flipH="1">
            <a:off x="6955414" y="1216975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3691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pic>
        <p:nvPicPr>
          <p:cNvPr id="65" name="Google Shape;431;p63" descr="Image result for mockup macbook pro png">
            <a:extLst>
              <a:ext uri="{FF2B5EF4-FFF2-40B4-BE49-F238E27FC236}">
                <a16:creationId xmlns:a16="http://schemas.microsoft.com/office/drawing/2014/main" id="{6B05105D-7400-BCBF-5A41-1F7C7F901E26}"/>
              </a:ext>
            </a:extLst>
          </p:cNvPr>
          <p:cNvPicPr preferRelativeResize="0"/>
          <p:nvPr/>
        </p:nvPicPr>
        <p:blipFill rotWithShape="1">
          <a:blip r:embed="rId7" cstate="print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542" b="89688" l="11182" r="82748">
                        <a14:foregroundMark x1="26358" y1="25180" x2="79393" y2="32134"/>
                        <a14:foregroundMark x1="16454" y1="85372" x2="79712" y2="86091"/>
                        <a14:foregroundMark x1="79712" y1="86091" x2="81470" y2="85372"/>
                        <a14:foregroundMark x1="24601" y1="23741" x2="39617" y2="58513"/>
                        <a14:foregroundMark x1="39617" y1="58513" x2="73642" y2="85132"/>
                        <a14:foregroundMark x1="73642" y1="85132" x2="82748" y2="83213"/>
                        <a14:foregroundMark x1="11182" y1="89688" x2="23003" y2="72182"/>
                        <a14:foregroundMark x1="23003" y1="72182" x2="23003" y2="72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099" t="15374" r="9768" b="12345"/>
          <a:stretch/>
        </p:blipFill>
        <p:spPr>
          <a:xfrm>
            <a:off x="3682261" y="4005116"/>
            <a:ext cx="1905079" cy="102645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432;p63">
            <a:extLst>
              <a:ext uri="{FF2B5EF4-FFF2-40B4-BE49-F238E27FC236}">
                <a16:creationId xmlns:a16="http://schemas.microsoft.com/office/drawing/2014/main" id="{AD4EEB21-4218-A2B5-D550-20A765B82AA3}"/>
              </a:ext>
            </a:extLst>
          </p:cNvPr>
          <p:cNvSpPr txBox="1"/>
          <p:nvPr/>
        </p:nvSpPr>
        <p:spPr>
          <a:xfrm>
            <a:off x="4471247" y="4386458"/>
            <a:ext cx="273000" cy="42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25" tIns="9125" rIns="9125" bIns="9125" anchor="t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300" b="1">
                <a:solidFill>
                  <a:prstClr val="white"/>
                </a:solidFill>
                <a:latin typeface="DS Automobiles Office" pitchFamily="2" charset="77"/>
                <a:ea typeface="Roboto"/>
                <a:cs typeface="Roboto"/>
                <a:sym typeface="Roboto"/>
              </a:rPr>
              <a:t>Grand Cherokee </a:t>
            </a:r>
            <a:endParaRPr sz="300" b="1" dirty="0">
              <a:solidFill>
                <a:prstClr val="white"/>
              </a:solidFill>
              <a:latin typeface="DS Automobiles Office" pitchFamily="2" charset="77"/>
              <a:ea typeface="Roboto"/>
              <a:cs typeface="Roboto"/>
              <a:sym typeface="Roboto"/>
            </a:endParaRPr>
          </a:p>
        </p:txBody>
      </p:sp>
      <p:sp>
        <p:nvSpPr>
          <p:cNvPr id="67" name="Google Shape;433;p63">
            <a:extLst>
              <a:ext uri="{FF2B5EF4-FFF2-40B4-BE49-F238E27FC236}">
                <a16:creationId xmlns:a16="http://schemas.microsoft.com/office/drawing/2014/main" id="{087B8485-FB02-8DC0-988B-FAD698D79DF2}"/>
              </a:ext>
            </a:extLst>
          </p:cNvPr>
          <p:cNvSpPr txBox="1"/>
          <p:nvPr/>
        </p:nvSpPr>
        <p:spPr>
          <a:xfrm>
            <a:off x="3599106" y="2287017"/>
            <a:ext cx="1115400" cy="307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100" b="1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MyDS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Encode Sans"/>
              <a:cs typeface="Encode Sans"/>
              <a:sym typeface="Encode Sans"/>
            </a:endParaRPr>
          </a:p>
        </p:txBody>
      </p:sp>
      <p:sp>
        <p:nvSpPr>
          <p:cNvPr id="68" name="Google Shape;434;p63">
            <a:extLst>
              <a:ext uri="{FF2B5EF4-FFF2-40B4-BE49-F238E27FC236}">
                <a16:creationId xmlns:a16="http://schemas.microsoft.com/office/drawing/2014/main" id="{426FAB8F-5DCD-D600-0BFD-A92B8ACD198E}"/>
              </a:ext>
            </a:extLst>
          </p:cNvPr>
          <p:cNvSpPr txBox="1"/>
          <p:nvPr/>
        </p:nvSpPr>
        <p:spPr>
          <a:xfrm>
            <a:off x="7656869" y="961666"/>
            <a:ext cx="11154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800" b="1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IVI Infotainment</a:t>
            </a:r>
            <a:r>
              <a:rPr lang="it" sz="80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 </a:t>
            </a:r>
            <a:endParaRPr sz="800" dirty="0">
              <a:solidFill>
                <a:prstClr val="white"/>
              </a:solidFill>
              <a:latin typeface="DS Automobiles Office" pitchFamily="2" charset="77"/>
              <a:ea typeface="Encode Sans"/>
              <a:cs typeface="Encode Sans"/>
              <a:sym typeface="Encode Sans"/>
            </a:endParaRPr>
          </a:p>
        </p:txBody>
      </p:sp>
      <p:pic>
        <p:nvPicPr>
          <p:cNvPr id="69" name="Google Shape;435;p63">
            <a:extLst>
              <a:ext uri="{FF2B5EF4-FFF2-40B4-BE49-F238E27FC236}">
                <a16:creationId xmlns:a16="http://schemas.microsoft.com/office/drawing/2014/main" id="{E6109D57-950B-3C91-0995-3B07D5858EDC}"/>
              </a:ext>
            </a:extLst>
          </p:cNvPr>
          <p:cNvPicPr preferRelativeResize="0"/>
          <p:nvPr/>
        </p:nvPicPr>
        <p:blipFill rotWithShape="1">
          <a:blip r:embed="rId9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5601" y="2656938"/>
            <a:ext cx="394757" cy="3899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440;p63">
            <a:extLst>
              <a:ext uri="{FF2B5EF4-FFF2-40B4-BE49-F238E27FC236}">
                <a16:creationId xmlns:a16="http://schemas.microsoft.com/office/drawing/2014/main" id="{753D3FE2-05DA-9435-CE61-0C36A2C65ABA}"/>
              </a:ext>
            </a:extLst>
          </p:cNvPr>
          <p:cNvSpPr txBox="1"/>
          <p:nvPr/>
        </p:nvSpPr>
        <p:spPr>
          <a:xfrm>
            <a:off x="5557469" y="1225816"/>
            <a:ext cx="11154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800" b="1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SOS</a:t>
            </a:r>
            <a:r>
              <a:rPr lang="it" sz="80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 button</a:t>
            </a:r>
            <a:endParaRPr sz="800" dirty="0">
              <a:solidFill>
                <a:prstClr val="white"/>
              </a:solidFill>
              <a:latin typeface="DS Automobiles Office" pitchFamily="2" charset="77"/>
              <a:ea typeface="Encode Sans"/>
              <a:cs typeface="Encode Sans"/>
              <a:sym typeface="Encode Sans"/>
            </a:endParaRPr>
          </a:p>
        </p:txBody>
      </p:sp>
      <p:sp>
        <p:nvSpPr>
          <p:cNvPr id="75" name="Google Shape;441;p63">
            <a:extLst>
              <a:ext uri="{FF2B5EF4-FFF2-40B4-BE49-F238E27FC236}">
                <a16:creationId xmlns:a16="http://schemas.microsoft.com/office/drawing/2014/main" id="{C3A97291-D3C6-9567-5935-D52D333FDD80}"/>
              </a:ext>
            </a:extLst>
          </p:cNvPr>
          <p:cNvSpPr txBox="1"/>
          <p:nvPr/>
        </p:nvSpPr>
        <p:spPr>
          <a:xfrm>
            <a:off x="3645952" y="3715175"/>
            <a:ext cx="15264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800" b="1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Site internet  </a:t>
            </a:r>
            <a:r>
              <a:rPr lang="it" sz="70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Portail client </a:t>
            </a:r>
            <a:endParaRPr sz="700" dirty="0">
              <a:solidFill>
                <a:prstClr val="white"/>
              </a:solidFill>
              <a:latin typeface="DS Automobiles Office" pitchFamily="2" charset="77"/>
              <a:ea typeface="Encode Sans"/>
              <a:cs typeface="Encode Sans"/>
              <a:sym typeface="Encode Sans"/>
            </a:endParaRPr>
          </a:p>
        </p:txBody>
      </p:sp>
      <p:sp>
        <p:nvSpPr>
          <p:cNvPr id="94" name="Google Shape;416;p63">
            <a:extLst>
              <a:ext uri="{FF2B5EF4-FFF2-40B4-BE49-F238E27FC236}">
                <a16:creationId xmlns:a16="http://schemas.microsoft.com/office/drawing/2014/main" id="{057626D6-F072-EB47-31EE-25FD803B2AEB}"/>
              </a:ext>
            </a:extLst>
          </p:cNvPr>
          <p:cNvSpPr/>
          <p:nvPr/>
        </p:nvSpPr>
        <p:spPr>
          <a:xfrm>
            <a:off x="4312526" y="1720758"/>
            <a:ext cx="6231000" cy="4429020"/>
          </a:xfrm>
          <a:prstGeom prst="ellipse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defRPr/>
            </a:pPr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437;p63">
            <a:extLst>
              <a:ext uri="{FF2B5EF4-FFF2-40B4-BE49-F238E27FC236}">
                <a16:creationId xmlns:a16="http://schemas.microsoft.com/office/drawing/2014/main" id="{9F92B9D8-579B-183F-8459-DD3A57A7416F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466300" y="2139150"/>
            <a:ext cx="621300" cy="1307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96" name="Google Shape;438;p63">
            <a:extLst>
              <a:ext uri="{FF2B5EF4-FFF2-40B4-BE49-F238E27FC236}">
                <a16:creationId xmlns:a16="http://schemas.microsoft.com/office/drawing/2014/main" id="{D03A2DDA-AD3A-B8CB-1920-76B917D2EC84}"/>
              </a:ext>
            </a:extLst>
          </p:cNvPr>
          <p:cNvPicPr preferRelativeResize="0"/>
          <p:nvPr/>
        </p:nvPicPr>
        <p:blipFill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425" y="1472750"/>
            <a:ext cx="1327500" cy="98064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F087124-2CF2-614C-7F68-DB90BCD9CA26}"/>
              </a:ext>
            </a:extLst>
          </p:cNvPr>
          <p:cNvSpPr/>
          <p:nvPr/>
        </p:nvSpPr>
        <p:spPr>
          <a:xfrm>
            <a:off x="183785" y="1100513"/>
            <a:ext cx="3065565" cy="39393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dirty="0">
              <a:solidFill>
                <a:prstClr val="white"/>
              </a:solidFill>
              <a:latin typeface="DS Automobiles Office" pitchFamily="2" charset="77"/>
            </a:endParaRPr>
          </a:p>
        </p:txBody>
      </p:sp>
      <p:grpSp>
        <p:nvGrpSpPr>
          <p:cNvPr id="100" name="Groupe 99">
            <a:extLst>
              <a:ext uri="{FF2B5EF4-FFF2-40B4-BE49-F238E27FC236}">
                <a16:creationId xmlns:a16="http://schemas.microsoft.com/office/drawing/2014/main" id="{9A219C6D-FB7F-D77D-2F6F-203CD31FB2EC}"/>
              </a:ext>
            </a:extLst>
          </p:cNvPr>
          <p:cNvGrpSpPr/>
          <p:nvPr/>
        </p:nvGrpSpPr>
        <p:grpSpPr>
          <a:xfrm>
            <a:off x="476674" y="1160546"/>
            <a:ext cx="2492167" cy="3613379"/>
            <a:chOff x="202785" y="1144391"/>
            <a:chExt cx="2492167" cy="3707296"/>
          </a:xfrm>
        </p:grpSpPr>
        <p:sp>
          <p:nvSpPr>
            <p:cNvPr id="101" name="Google Shape;420;p63">
              <a:extLst>
                <a:ext uri="{FF2B5EF4-FFF2-40B4-BE49-F238E27FC236}">
                  <a16:creationId xmlns:a16="http://schemas.microsoft.com/office/drawing/2014/main" id="{3E443981-0B91-DEDF-4F3C-D76385D92082}"/>
                </a:ext>
              </a:extLst>
            </p:cNvPr>
            <p:cNvSpPr txBox="1"/>
            <p:nvPr/>
          </p:nvSpPr>
          <p:spPr>
            <a:xfrm>
              <a:off x="772275" y="2270259"/>
              <a:ext cx="1085506" cy="3091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Maintenance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2" name="Google Shape;421;p63">
              <a:extLst>
                <a:ext uri="{FF2B5EF4-FFF2-40B4-BE49-F238E27FC236}">
                  <a16:creationId xmlns:a16="http://schemas.microsoft.com/office/drawing/2014/main" id="{068C0B6D-AB9E-BB4F-A0DE-67923B135CF2}"/>
                </a:ext>
              </a:extLst>
            </p:cNvPr>
            <p:cNvSpPr txBox="1"/>
            <p:nvPr/>
          </p:nvSpPr>
          <p:spPr>
            <a:xfrm>
              <a:off x="597795" y="1275145"/>
              <a:ext cx="1787595" cy="3091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 dirty="0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Service d’urgence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3" name="Google Shape;423;p63">
              <a:extLst>
                <a:ext uri="{FF2B5EF4-FFF2-40B4-BE49-F238E27FC236}">
                  <a16:creationId xmlns:a16="http://schemas.microsoft.com/office/drawing/2014/main" id="{45B8228F-4117-0257-226E-6D88E86B3843}"/>
                </a:ext>
              </a:extLst>
            </p:cNvPr>
            <p:cNvSpPr txBox="1"/>
            <p:nvPr/>
          </p:nvSpPr>
          <p:spPr>
            <a:xfrm>
              <a:off x="698504" y="3276337"/>
              <a:ext cx="807726" cy="3064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Fleet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4" name="Google Shape;424;p63">
              <a:extLst>
                <a:ext uri="{FF2B5EF4-FFF2-40B4-BE49-F238E27FC236}">
                  <a16:creationId xmlns:a16="http://schemas.microsoft.com/office/drawing/2014/main" id="{25E5A6E6-7D22-80D4-D800-1EFE2863E82F}"/>
                </a:ext>
              </a:extLst>
            </p:cNvPr>
            <p:cNvSpPr txBox="1"/>
            <p:nvPr/>
          </p:nvSpPr>
          <p:spPr>
            <a:xfrm>
              <a:off x="734757" y="2748297"/>
              <a:ext cx="1748980" cy="3060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Navigation connectée 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5" name="Google Shape;425;p63">
              <a:extLst>
                <a:ext uri="{FF2B5EF4-FFF2-40B4-BE49-F238E27FC236}">
                  <a16:creationId xmlns:a16="http://schemas.microsoft.com/office/drawing/2014/main" id="{E5A04065-1291-B0FE-AA0F-8160AED080AF}"/>
                </a:ext>
              </a:extLst>
            </p:cNvPr>
            <p:cNvSpPr txBox="1"/>
            <p:nvPr/>
          </p:nvSpPr>
          <p:spPr>
            <a:xfrm>
              <a:off x="567406" y="1776435"/>
              <a:ext cx="1965997" cy="3223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 dirty="0">
                  <a:solidFill>
                    <a:prstClr val="black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Controle à distance 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6" name="Google Shape;426;p63">
              <a:extLst>
                <a:ext uri="{FF2B5EF4-FFF2-40B4-BE49-F238E27FC236}">
                  <a16:creationId xmlns:a16="http://schemas.microsoft.com/office/drawing/2014/main" id="{48D50B34-34B5-2D1D-C9AE-DFCB52A9695D}"/>
                </a:ext>
              </a:extLst>
            </p:cNvPr>
            <p:cNvSpPr txBox="1"/>
            <p:nvPr/>
          </p:nvSpPr>
          <p:spPr>
            <a:xfrm>
              <a:off x="806921" y="3870603"/>
              <a:ext cx="873086" cy="3223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 dirty="0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E-Mobility</a:t>
              </a: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7" name="Google Shape;428;p63">
              <a:extLst>
                <a:ext uri="{FF2B5EF4-FFF2-40B4-BE49-F238E27FC236}">
                  <a16:creationId xmlns:a16="http://schemas.microsoft.com/office/drawing/2014/main" id="{FAFFC8B1-E088-6FB3-558F-4C3894256CA4}"/>
                </a:ext>
              </a:extLst>
            </p:cNvPr>
            <p:cNvSpPr txBox="1"/>
            <p:nvPr/>
          </p:nvSpPr>
          <p:spPr>
            <a:xfrm>
              <a:off x="665063" y="4529303"/>
              <a:ext cx="2029889" cy="3223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1100"/>
                <a:defRPr/>
              </a:pPr>
              <a:r>
                <a:rPr lang="it" sz="1200" b="1" dirty="0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  <a:t>Mise à jour : Over-the-air</a:t>
              </a:r>
              <a:br>
                <a:rPr lang="it" sz="1200" b="1" dirty="0">
                  <a:solidFill>
                    <a:srgbClr val="000000"/>
                  </a:solidFill>
                  <a:latin typeface="DS Automobiles Office" pitchFamily="2" charset="77"/>
                  <a:ea typeface="Montserrat"/>
                  <a:cs typeface="Montserrat"/>
                  <a:sym typeface="Montserrat"/>
                </a:rPr>
              </a:br>
              <a:endParaRPr sz="1200" b="1" dirty="0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08" name="Groupe 107">
              <a:extLst>
                <a:ext uri="{FF2B5EF4-FFF2-40B4-BE49-F238E27FC236}">
                  <a16:creationId xmlns:a16="http://schemas.microsoft.com/office/drawing/2014/main" id="{7ECEE447-E059-1137-F598-16F00ACB009C}"/>
                </a:ext>
              </a:extLst>
            </p:cNvPr>
            <p:cNvGrpSpPr/>
            <p:nvPr/>
          </p:nvGrpSpPr>
          <p:grpSpPr>
            <a:xfrm>
              <a:off x="222028" y="4400226"/>
              <a:ext cx="471210" cy="378470"/>
              <a:chOff x="3177490" y="2398580"/>
              <a:chExt cx="471210" cy="378470"/>
            </a:xfrm>
          </p:grpSpPr>
          <p:sp>
            <p:nvSpPr>
              <p:cNvPr id="131" name="Google Shape;429;p63">
                <a:extLst>
                  <a:ext uri="{FF2B5EF4-FFF2-40B4-BE49-F238E27FC236}">
                    <a16:creationId xmlns:a16="http://schemas.microsoft.com/office/drawing/2014/main" id="{77EBEFE5-6291-558A-C04A-CD20A04678E2}"/>
                  </a:ext>
                </a:extLst>
              </p:cNvPr>
              <p:cNvSpPr/>
              <p:nvPr/>
            </p:nvSpPr>
            <p:spPr>
              <a:xfrm>
                <a:off x="3177490" y="2398580"/>
                <a:ext cx="471210" cy="37847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defRPr/>
                </a:pPr>
                <a:endParaRPr sz="3600" dirty="0">
                  <a:solidFill>
                    <a:srgbClr val="000000"/>
                  </a:solidFill>
                  <a:latin typeface="DS Automobiles Office" pitchFamily="2" charset="77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32" name="Google Shape;430;p63">
                <a:extLst>
                  <a:ext uri="{FF2B5EF4-FFF2-40B4-BE49-F238E27FC236}">
                    <a16:creationId xmlns:a16="http://schemas.microsoft.com/office/drawing/2014/main" id="{C1D6CB4E-2133-54D2-7AD6-07319B258581}"/>
                  </a:ext>
                </a:extLst>
              </p:cNvPr>
              <p:cNvPicPr preferRelativeResize="0"/>
              <p:nvPr/>
            </p:nvPicPr>
            <p:blipFill rotWithShape="1">
              <a:blip r:embed="rId12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80882" y="2439335"/>
                <a:ext cx="272375" cy="29695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9" name="Google Shape;443;p63">
              <a:extLst>
                <a:ext uri="{FF2B5EF4-FFF2-40B4-BE49-F238E27FC236}">
                  <a16:creationId xmlns:a16="http://schemas.microsoft.com/office/drawing/2014/main" id="{07175038-578C-457A-A7C6-5463202B841A}"/>
                </a:ext>
              </a:extLst>
            </p:cNvPr>
            <p:cNvGrpSpPr/>
            <p:nvPr/>
          </p:nvGrpSpPr>
          <p:grpSpPr>
            <a:xfrm>
              <a:off x="202785" y="1144391"/>
              <a:ext cx="511654" cy="420921"/>
              <a:chOff x="446161" y="779129"/>
              <a:chExt cx="790121" cy="770100"/>
            </a:xfrm>
          </p:grpSpPr>
          <p:sp>
            <p:nvSpPr>
              <p:cNvPr id="130" name="Google Shape;445;p63">
                <a:extLst>
                  <a:ext uri="{FF2B5EF4-FFF2-40B4-BE49-F238E27FC236}">
                    <a16:creationId xmlns:a16="http://schemas.microsoft.com/office/drawing/2014/main" id="{E19E5591-649D-EDC8-43D3-CE73C4A0EC03}"/>
                  </a:ext>
                </a:extLst>
              </p:cNvPr>
              <p:cNvSpPr/>
              <p:nvPr/>
            </p:nvSpPr>
            <p:spPr>
              <a:xfrm>
                <a:off x="446161" y="779129"/>
                <a:ext cx="790121" cy="77010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4000" dirty="0">
                  <a:solidFill>
                    <a:prstClr val="black"/>
                  </a:solidFill>
                  <a:latin typeface="DS Automobiles Office" pitchFamily="2" charset="77"/>
                  <a:ea typeface="+mn-ea"/>
                </a:endParaRPr>
              </a:p>
            </p:txBody>
          </p:sp>
          <p:pic>
            <p:nvPicPr>
              <p:cNvPr id="129" name="Google Shape;444;p63">
                <a:extLst>
                  <a:ext uri="{FF2B5EF4-FFF2-40B4-BE49-F238E27FC236}">
                    <a16:creationId xmlns:a16="http://schemas.microsoft.com/office/drawing/2014/main" id="{2FF1FD9F-1BD2-37DF-87D2-44C4528CC644}"/>
                  </a:ext>
                </a:extLst>
              </p:cNvPr>
              <p:cNvPicPr preferRelativeResize="0"/>
              <p:nvPr/>
            </p:nvPicPr>
            <p:blipFill>
              <a:blip r:embed="rId13">
                <a:alphaModFix/>
              </a:blip>
              <a:stretch>
                <a:fillRect/>
              </a:stretch>
            </p:blipFill>
            <p:spPr>
              <a:xfrm>
                <a:off x="633423" y="973677"/>
                <a:ext cx="381000" cy="381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0" name="Google Shape;446;p63">
              <a:extLst>
                <a:ext uri="{FF2B5EF4-FFF2-40B4-BE49-F238E27FC236}">
                  <a16:creationId xmlns:a16="http://schemas.microsoft.com/office/drawing/2014/main" id="{FDA5E495-8653-770C-6029-4E3F2B5CF30F}"/>
                </a:ext>
              </a:extLst>
            </p:cNvPr>
            <p:cNvGrpSpPr/>
            <p:nvPr/>
          </p:nvGrpSpPr>
          <p:grpSpPr>
            <a:xfrm>
              <a:off x="230429" y="1632872"/>
              <a:ext cx="471232" cy="420911"/>
              <a:chOff x="446188" y="1862700"/>
              <a:chExt cx="706500" cy="681600"/>
            </a:xfrm>
          </p:grpSpPr>
          <p:sp>
            <p:nvSpPr>
              <p:cNvPr id="127" name="Google Shape;447;p63">
                <a:extLst>
                  <a:ext uri="{FF2B5EF4-FFF2-40B4-BE49-F238E27FC236}">
                    <a16:creationId xmlns:a16="http://schemas.microsoft.com/office/drawing/2014/main" id="{8FA9BFB7-E2CB-9E27-FFBB-CA71DFD36ABE}"/>
                  </a:ext>
                </a:extLst>
              </p:cNvPr>
              <p:cNvSpPr/>
              <p:nvPr/>
            </p:nvSpPr>
            <p:spPr>
              <a:xfrm>
                <a:off x="446188" y="1862700"/>
                <a:ext cx="706500" cy="68160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3600" dirty="0">
                  <a:solidFill>
                    <a:prstClr val="black"/>
                  </a:solidFill>
                  <a:latin typeface="DS Automobiles Office" pitchFamily="2" charset="77"/>
                  <a:ea typeface="+mn-ea"/>
                </a:endParaRPr>
              </a:p>
            </p:txBody>
          </p:sp>
          <p:pic>
            <p:nvPicPr>
              <p:cNvPr id="128" name="Google Shape;448;p63">
                <a:extLst>
                  <a:ext uri="{FF2B5EF4-FFF2-40B4-BE49-F238E27FC236}">
                    <a16:creationId xmlns:a16="http://schemas.microsoft.com/office/drawing/2014/main" id="{365DF2EB-20E5-4D69-7522-B0414A15CC57}"/>
                  </a:ext>
                </a:extLst>
              </p:cNvPr>
              <p:cNvPicPr preferRelativeResize="0"/>
              <p:nvPr/>
            </p:nvPicPr>
            <p:blipFill>
              <a:blip r:embed="rId14">
                <a:alphaModFix/>
              </a:blip>
              <a:stretch>
                <a:fillRect/>
              </a:stretch>
            </p:blipFill>
            <p:spPr>
              <a:xfrm>
                <a:off x="589373" y="1980025"/>
                <a:ext cx="420150" cy="4597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1" name="Groupe 110">
              <a:extLst>
                <a:ext uri="{FF2B5EF4-FFF2-40B4-BE49-F238E27FC236}">
                  <a16:creationId xmlns:a16="http://schemas.microsoft.com/office/drawing/2014/main" id="{9A119ED5-CD2C-919B-4270-CAB9A5E51532}"/>
                </a:ext>
              </a:extLst>
            </p:cNvPr>
            <p:cNvGrpSpPr/>
            <p:nvPr/>
          </p:nvGrpSpPr>
          <p:grpSpPr>
            <a:xfrm>
              <a:off x="230440" y="3792033"/>
              <a:ext cx="471210" cy="432684"/>
              <a:chOff x="284538" y="2398315"/>
              <a:chExt cx="471210" cy="432684"/>
            </a:xfrm>
          </p:grpSpPr>
          <p:sp>
            <p:nvSpPr>
              <p:cNvPr id="125" name="Google Shape;427;p63">
                <a:extLst>
                  <a:ext uri="{FF2B5EF4-FFF2-40B4-BE49-F238E27FC236}">
                    <a16:creationId xmlns:a16="http://schemas.microsoft.com/office/drawing/2014/main" id="{85DB88F3-357D-E06A-B3E0-E36FB0112EC5}"/>
                  </a:ext>
                </a:extLst>
              </p:cNvPr>
              <p:cNvSpPr/>
              <p:nvPr/>
            </p:nvSpPr>
            <p:spPr>
              <a:xfrm>
                <a:off x="284538" y="2398315"/>
                <a:ext cx="471210" cy="432684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defRPr/>
                </a:pPr>
                <a:endParaRPr sz="3600" dirty="0">
                  <a:solidFill>
                    <a:srgbClr val="000000"/>
                  </a:solidFill>
                  <a:latin typeface="DS Automobiles Office" pitchFamily="2" charset="77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6" name="Google Shape;449;p63">
                <a:extLst>
                  <a:ext uri="{FF2B5EF4-FFF2-40B4-BE49-F238E27FC236}">
                    <a16:creationId xmlns:a16="http://schemas.microsoft.com/office/drawing/2014/main" id="{8221EA17-22CA-E8E1-07DF-040CDB3D9001}"/>
                  </a:ext>
                </a:extLst>
              </p:cNvPr>
              <p:cNvPicPr preferRelativeResize="0"/>
              <p:nvPr/>
            </p:nvPicPr>
            <p:blipFill>
              <a:blip r:embed="rId15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6544" y="2489522"/>
                <a:ext cx="384542" cy="29711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2" name="Groupe 111">
              <a:extLst>
                <a:ext uri="{FF2B5EF4-FFF2-40B4-BE49-F238E27FC236}">
                  <a16:creationId xmlns:a16="http://schemas.microsoft.com/office/drawing/2014/main" id="{D6F8B10A-4514-989D-A21A-66A304593994}"/>
                </a:ext>
              </a:extLst>
            </p:cNvPr>
            <p:cNvGrpSpPr/>
            <p:nvPr/>
          </p:nvGrpSpPr>
          <p:grpSpPr>
            <a:xfrm>
              <a:off x="230451" y="3169232"/>
              <a:ext cx="471210" cy="420866"/>
              <a:chOff x="2189516" y="2664067"/>
              <a:chExt cx="471210" cy="420866"/>
            </a:xfrm>
          </p:grpSpPr>
          <p:sp>
            <p:nvSpPr>
              <p:cNvPr id="123" name="Google Shape;450;p63">
                <a:extLst>
                  <a:ext uri="{FF2B5EF4-FFF2-40B4-BE49-F238E27FC236}">
                    <a16:creationId xmlns:a16="http://schemas.microsoft.com/office/drawing/2014/main" id="{880C3CCB-A016-5155-6770-912C43A5B1E5}"/>
                  </a:ext>
                </a:extLst>
              </p:cNvPr>
              <p:cNvSpPr/>
              <p:nvPr/>
            </p:nvSpPr>
            <p:spPr>
              <a:xfrm>
                <a:off x="2189516" y="2664067"/>
                <a:ext cx="471210" cy="420866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3600" dirty="0">
                  <a:solidFill>
                    <a:prstClr val="black"/>
                  </a:solidFill>
                  <a:latin typeface="DS Automobiles Office" pitchFamily="2" charset="77"/>
                  <a:ea typeface="+mn-ea"/>
                </a:endParaRPr>
              </a:p>
            </p:txBody>
          </p:sp>
          <p:pic>
            <p:nvPicPr>
              <p:cNvPr id="124" name="Google Shape;451;p63">
                <a:extLst>
                  <a:ext uri="{FF2B5EF4-FFF2-40B4-BE49-F238E27FC236}">
                    <a16:creationId xmlns:a16="http://schemas.microsoft.com/office/drawing/2014/main" id="{35289C75-503A-E660-A55A-F8D6C794137B}"/>
                  </a:ext>
                </a:extLst>
              </p:cNvPr>
              <p:cNvPicPr preferRelativeResize="0"/>
              <p:nvPr/>
            </p:nvPicPr>
            <p:blipFill>
              <a:blip r:embed="rId16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43399" y="2799689"/>
                <a:ext cx="363450" cy="18492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3" name="Google Shape;452;p63">
              <a:extLst>
                <a:ext uri="{FF2B5EF4-FFF2-40B4-BE49-F238E27FC236}">
                  <a16:creationId xmlns:a16="http://schemas.microsoft.com/office/drawing/2014/main" id="{441323F2-E4BC-965F-BFAD-673376897AD3}"/>
                </a:ext>
              </a:extLst>
            </p:cNvPr>
            <p:cNvGrpSpPr/>
            <p:nvPr/>
          </p:nvGrpSpPr>
          <p:grpSpPr>
            <a:xfrm>
              <a:off x="217554" y="2622255"/>
              <a:ext cx="471232" cy="420911"/>
              <a:chOff x="498138" y="4072875"/>
              <a:chExt cx="706500" cy="681600"/>
            </a:xfrm>
          </p:grpSpPr>
          <p:sp>
            <p:nvSpPr>
              <p:cNvPr id="121" name="Google Shape;453;p63">
                <a:extLst>
                  <a:ext uri="{FF2B5EF4-FFF2-40B4-BE49-F238E27FC236}">
                    <a16:creationId xmlns:a16="http://schemas.microsoft.com/office/drawing/2014/main" id="{FC96D647-2849-08A0-16FD-188F20EAD22B}"/>
                  </a:ext>
                </a:extLst>
              </p:cNvPr>
              <p:cNvSpPr/>
              <p:nvPr/>
            </p:nvSpPr>
            <p:spPr>
              <a:xfrm>
                <a:off x="498138" y="4072875"/>
                <a:ext cx="706500" cy="68160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3600" dirty="0">
                  <a:solidFill>
                    <a:prstClr val="black"/>
                  </a:solidFill>
                  <a:latin typeface="DS Automobiles Office" pitchFamily="2" charset="77"/>
                  <a:ea typeface="+mn-ea"/>
                </a:endParaRPr>
              </a:p>
            </p:txBody>
          </p:sp>
          <p:pic>
            <p:nvPicPr>
              <p:cNvPr id="122" name="Google Shape;454;p63">
                <a:extLst>
                  <a:ext uri="{FF2B5EF4-FFF2-40B4-BE49-F238E27FC236}">
                    <a16:creationId xmlns:a16="http://schemas.microsoft.com/office/drawing/2014/main" id="{38D7574C-3109-7F5D-02E2-7BD911161561}"/>
                  </a:ext>
                </a:extLst>
              </p:cNvPr>
              <p:cNvPicPr preferRelativeResize="0"/>
              <p:nvPr/>
            </p:nvPicPr>
            <p:blipFill>
              <a:blip r:embed="rId17">
                <a:alphaModFix/>
              </a:blip>
              <a:stretch>
                <a:fillRect/>
              </a:stretch>
            </p:blipFill>
            <p:spPr>
              <a:xfrm>
                <a:off x="665663" y="4161262"/>
                <a:ext cx="371475" cy="5143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4" name="Google Shape;455;p63">
              <a:extLst>
                <a:ext uri="{FF2B5EF4-FFF2-40B4-BE49-F238E27FC236}">
                  <a16:creationId xmlns:a16="http://schemas.microsoft.com/office/drawing/2014/main" id="{A6DFD05F-77E4-6431-BB50-317C6031D3B8}"/>
                </a:ext>
              </a:extLst>
            </p:cNvPr>
            <p:cNvGrpSpPr/>
            <p:nvPr/>
          </p:nvGrpSpPr>
          <p:grpSpPr>
            <a:xfrm>
              <a:off x="233072" y="2136324"/>
              <a:ext cx="471232" cy="420911"/>
              <a:chOff x="446188" y="2857825"/>
              <a:chExt cx="706500" cy="681600"/>
            </a:xfrm>
          </p:grpSpPr>
          <p:sp>
            <p:nvSpPr>
              <p:cNvPr id="119" name="Google Shape;456;p63">
                <a:extLst>
                  <a:ext uri="{FF2B5EF4-FFF2-40B4-BE49-F238E27FC236}">
                    <a16:creationId xmlns:a16="http://schemas.microsoft.com/office/drawing/2014/main" id="{F715FA4A-88F3-96B1-FFBB-119F8C9899BF}"/>
                  </a:ext>
                </a:extLst>
              </p:cNvPr>
              <p:cNvSpPr/>
              <p:nvPr/>
            </p:nvSpPr>
            <p:spPr>
              <a:xfrm>
                <a:off x="446188" y="2857825"/>
                <a:ext cx="706500" cy="68160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sz="3600" dirty="0">
                  <a:solidFill>
                    <a:prstClr val="black"/>
                  </a:solidFill>
                  <a:latin typeface="DS Automobiles Office" pitchFamily="2" charset="77"/>
                  <a:ea typeface="+mn-ea"/>
                </a:endParaRPr>
              </a:p>
            </p:txBody>
          </p:sp>
          <p:pic>
            <p:nvPicPr>
              <p:cNvPr id="120" name="Google Shape;457;p63">
                <a:extLst>
                  <a:ext uri="{FF2B5EF4-FFF2-40B4-BE49-F238E27FC236}">
                    <a16:creationId xmlns:a16="http://schemas.microsoft.com/office/drawing/2014/main" id="{00A40418-8063-8E6F-7079-6288D82AF15F}"/>
                  </a:ext>
                </a:extLst>
              </p:cNvPr>
              <p:cNvPicPr preferRelativeResize="0"/>
              <p:nvPr/>
            </p:nvPicPr>
            <p:blipFill>
              <a:blip r:embed="rId18">
                <a:alphaModFix/>
              </a:blip>
              <a:stretch>
                <a:fillRect/>
              </a:stretch>
            </p:blipFill>
            <p:spPr>
              <a:xfrm>
                <a:off x="589900" y="2998600"/>
                <a:ext cx="419100" cy="4000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59" name="Titre 1">
            <a:extLst>
              <a:ext uri="{FF2B5EF4-FFF2-40B4-BE49-F238E27FC236}">
                <a16:creationId xmlns:a16="http://schemas.microsoft.com/office/drawing/2014/main" id="{522C7DC1-EC38-E930-B035-4A6B50CEE252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prstClr val="white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prstClr val="white"/>
                </a:solidFill>
              </a:rPr>
              <a:t>CONNECTIVITÉ ET SERVICE</a:t>
            </a:r>
          </a:p>
        </p:txBody>
      </p:sp>
      <p:pic>
        <p:nvPicPr>
          <p:cNvPr id="4" name="Image 3" descr="Une image contenant véhicule, texte, Véhicule terrestre, roue&#10;&#10;Description générée automatiquement">
            <a:extLst>
              <a:ext uri="{FF2B5EF4-FFF2-40B4-BE49-F238E27FC236}">
                <a16:creationId xmlns:a16="http://schemas.microsoft.com/office/drawing/2014/main" id="{C354D4DF-7A14-441D-32F0-3B23C105A261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017" y="4085371"/>
            <a:ext cx="1251183" cy="655798"/>
          </a:xfrm>
          <a:prstGeom prst="rect">
            <a:avLst/>
          </a:prstGeom>
        </p:spPr>
      </p:pic>
      <p:pic>
        <p:nvPicPr>
          <p:cNvPr id="6" name="Image 5" descr="Une image contenant voiture, personne, miroir, Console centrale&#10;&#10;Description générée automatiquement">
            <a:extLst>
              <a:ext uri="{FF2B5EF4-FFF2-40B4-BE49-F238E27FC236}">
                <a16:creationId xmlns:a16="http://schemas.microsoft.com/office/drawing/2014/main" id="{BD7E0442-7E07-32E3-3C0B-7EDB8E0D367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1434" y="1306220"/>
            <a:ext cx="1286269" cy="65739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4EFF715-B089-2A7B-C289-0AF0E5F4873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283200" y="2675542"/>
            <a:ext cx="4028274" cy="22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6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29" name="Google Shape;419;p63">
            <a:extLst>
              <a:ext uri="{FF2B5EF4-FFF2-40B4-BE49-F238E27FC236}">
                <a16:creationId xmlns:a16="http://schemas.microsoft.com/office/drawing/2014/main" id="{3A798486-1C93-D4C4-184A-E36A23531425}"/>
              </a:ext>
            </a:extLst>
          </p:cNvPr>
          <p:cNvSpPr txBox="1"/>
          <p:nvPr/>
        </p:nvSpPr>
        <p:spPr>
          <a:xfrm>
            <a:off x="155363" y="1175767"/>
            <a:ext cx="3482359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2400" b="1">
                <a:solidFill>
                  <a:srgbClr val="AD004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Services inclus</a:t>
            </a:r>
            <a:endParaRPr sz="2400" b="1" dirty="0">
              <a:solidFill>
                <a:srgbClr val="AD0040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469;p64">
            <a:extLst>
              <a:ext uri="{FF2B5EF4-FFF2-40B4-BE49-F238E27FC236}">
                <a16:creationId xmlns:a16="http://schemas.microsoft.com/office/drawing/2014/main" id="{F9D8FE2D-1BB4-702F-92CD-2C52F460EC36}"/>
              </a:ext>
            </a:extLst>
          </p:cNvPr>
          <p:cNvSpPr/>
          <p:nvPr/>
        </p:nvSpPr>
        <p:spPr>
          <a:xfrm rot="10800000">
            <a:off x="3981035" y="1067659"/>
            <a:ext cx="2091525" cy="447350"/>
          </a:xfrm>
          <a:prstGeom prst="flowChartOnlineStorage">
            <a:avLst/>
          </a:prstGeom>
          <a:solidFill>
            <a:schemeClr val="accent3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4" name="Google Shape;470;p64">
            <a:extLst>
              <a:ext uri="{FF2B5EF4-FFF2-40B4-BE49-F238E27FC236}">
                <a16:creationId xmlns:a16="http://schemas.microsoft.com/office/drawing/2014/main" id="{D6278F6C-E763-8D8B-560B-A47E3A4DECDA}"/>
              </a:ext>
            </a:extLst>
          </p:cNvPr>
          <p:cNvSpPr txBox="1"/>
          <p:nvPr/>
        </p:nvSpPr>
        <p:spPr>
          <a:xfrm>
            <a:off x="4397759" y="1250189"/>
            <a:ext cx="14220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Services d’urgence
</a:t>
            </a:r>
            <a:endParaRPr sz="1200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5" name="Google Shape;471;p64">
            <a:extLst>
              <a:ext uri="{FF2B5EF4-FFF2-40B4-BE49-F238E27FC236}">
                <a16:creationId xmlns:a16="http://schemas.microsoft.com/office/drawing/2014/main" id="{81F6F4F1-5430-E91E-AFEB-08132144ECB6}"/>
              </a:ext>
            </a:extLst>
          </p:cNvPr>
          <p:cNvSpPr txBox="1"/>
          <p:nvPr/>
        </p:nvSpPr>
        <p:spPr>
          <a:xfrm>
            <a:off x="4253059" y="1483559"/>
            <a:ext cx="1810200" cy="447300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SOS &amp; Service d’Assistance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6" name="Google Shape;472;p64">
            <a:extLst>
              <a:ext uri="{FF2B5EF4-FFF2-40B4-BE49-F238E27FC236}">
                <a16:creationId xmlns:a16="http://schemas.microsoft.com/office/drawing/2014/main" id="{5BFEC2AA-FCFC-FED7-01F0-FD452BCF8A62}"/>
              </a:ext>
            </a:extLst>
          </p:cNvPr>
          <p:cNvSpPr/>
          <p:nvPr/>
        </p:nvSpPr>
        <p:spPr>
          <a:xfrm rot="10800000">
            <a:off x="3991498" y="2382784"/>
            <a:ext cx="2091525" cy="447350"/>
          </a:xfrm>
          <a:prstGeom prst="flowChartOnlineStorage">
            <a:avLst/>
          </a:prstGeom>
          <a:solidFill>
            <a:schemeClr val="accent3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7" name="Google Shape;473;p64">
            <a:extLst>
              <a:ext uri="{FF2B5EF4-FFF2-40B4-BE49-F238E27FC236}">
                <a16:creationId xmlns:a16="http://schemas.microsoft.com/office/drawing/2014/main" id="{221454AC-F71F-676D-348A-9B3BB55CDFE9}"/>
              </a:ext>
            </a:extLst>
          </p:cNvPr>
          <p:cNvSpPr txBox="1"/>
          <p:nvPr/>
        </p:nvSpPr>
        <p:spPr>
          <a:xfrm>
            <a:off x="4408222" y="2509559"/>
            <a:ext cx="14220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Contrôle à distance</a:t>
            </a:r>
            <a:endParaRPr sz="1200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8" name="Google Shape;474;p64">
            <a:extLst>
              <a:ext uri="{FF2B5EF4-FFF2-40B4-BE49-F238E27FC236}">
                <a16:creationId xmlns:a16="http://schemas.microsoft.com/office/drawing/2014/main" id="{C88839AC-41CE-10C2-464D-0673E209C957}"/>
              </a:ext>
            </a:extLst>
          </p:cNvPr>
          <p:cNvSpPr txBox="1"/>
          <p:nvPr/>
        </p:nvSpPr>
        <p:spPr>
          <a:xfrm>
            <a:off x="4199134" y="2801634"/>
            <a:ext cx="1913826" cy="754446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Activation / désactivation de la recharge à distance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it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Remote Control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grpSp>
        <p:nvGrpSpPr>
          <p:cNvPr id="40" name="Google Shape;475;p64">
            <a:extLst>
              <a:ext uri="{FF2B5EF4-FFF2-40B4-BE49-F238E27FC236}">
                <a16:creationId xmlns:a16="http://schemas.microsoft.com/office/drawing/2014/main" id="{4ED728D2-681C-6A79-380F-B9690661404D}"/>
              </a:ext>
            </a:extLst>
          </p:cNvPr>
          <p:cNvGrpSpPr/>
          <p:nvPr/>
        </p:nvGrpSpPr>
        <p:grpSpPr>
          <a:xfrm>
            <a:off x="3860809" y="2426469"/>
            <a:ext cx="491300" cy="383536"/>
            <a:chOff x="-1101519" y="2077557"/>
            <a:chExt cx="706500" cy="681600"/>
          </a:xfrm>
        </p:grpSpPr>
        <p:sp>
          <p:nvSpPr>
            <p:cNvPr id="41" name="Google Shape;476;p64">
              <a:extLst>
                <a:ext uri="{FF2B5EF4-FFF2-40B4-BE49-F238E27FC236}">
                  <a16:creationId xmlns:a16="http://schemas.microsoft.com/office/drawing/2014/main" id="{A4887040-5E26-9592-7D7A-96F7D3891F0D}"/>
                </a:ext>
              </a:extLst>
            </p:cNvPr>
            <p:cNvSpPr/>
            <p:nvPr/>
          </p:nvSpPr>
          <p:spPr>
            <a:xfrm>
              <a:off x="-1101519" y="2077557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4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42" name="Google Shape;477;p64">
              <a:extLst>
                <a:ext uri="{FF2B5EF4-FFF2-40B4-BE49-F238E27FC236}">
                  <a16:creationId xmlns:a16="http://schemas.microsoft.com/office/drawing/2014/main" id="{B53F573B-24FA-8D5A-B905-737237E45E51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-966638" y="2188462"/>
              <a:ext cx="420150" cy="4597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" name="Google Shape;478;p64">
            <a:extLst>
              <a:ext uri="{FF2B5EF4-FFF2-40B4-BE49-F238E27FC236}">
                <a16:creationId xmlns:a16="http://schemas.microsoft.com/office/drawing/2014/main" id="{C3C89FDF-2023-4E3A-EF33-B16D81DA7B4F}"/>
              </a:ext>
            </a:extLst>
          </p:cNvPr>
          <p:cNvSpPr/>
          <p:nvPr/>
        </p:nvSpPr>
        <p:spPr>
          <a:xfrm rot="10800000">
            <a:off x="4021435" y="3963259"/>
            <a:ext cx="2091525" cy="447350"/>
          </a:xfrm>
          <a:prstGeom prst="flowChartOnlineStorage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44" name="Google Shape;479;p64">
            <a:extLst>
              <a:ext uri="{FF2B5EF4-FFF2-40B4-BE49-F238E27FC236}">
                <a16:creationId xmlns:a16="http://schemas.microsoft.com/office/drawing/2014/main" id="{313F3A33-AA95-CADC-FFA9-488AC1FF6223}"/>
              </a:ext>
            </a:extLst>
          </p:cNvPr>
          <p:cNvSpPr txBox="1"/>
          <p:nvPr/>
        </p:nvSpPr>
        <p:spPr>
          <a:xfrm>
            <a:off x="4438159" y="4090034"/>
            <a:ext cx="14220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20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Maintenance</a:t>
            </a:r>
            <a:endParaRPr sz="1200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46" name="Google Shape;480;p64">
            <a:extLst>
              <a:ext uri="{FF2B5EF4-FFF2-40B4-BE49-F238E27FC236}">
                <a16:creationId xmlns:a16="http://schemas.microsoft.com/office/drawing/2014/main" id="{3B8D89A5-F41E-2BE4-1B74-AE1EAF7F309E}"/>
              </a:ext>
            </a:extLst>
          </p:cNvPr>
          <p:cNvSpPr txBox="1"/>
          <p:nvPr/>
        </p:nvSpPr>
        <p:spPr>
          <a:xfrm>
            <a:off x="4229059" y="4382109"/>
            <a:ext cx="2010900" cy="447300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Télémaintenance (Centre d’appels + application MyDS)</a:t>
            </a:r>
            <a:endParaRPr sz="1000" dirty="0">
              <a:solidFill>
                <a:prstClr val="white"/>
              </a:solidFill>
              <a:highlight>
                <a:srgbClr val="FFFF00"/>
              </a:highlight>
              <a:latin typeface="DS Automobiles Office" pitchFamily="2" charset="77"/>
              <a:ea typeface="+mn-ea"/>
            </a:endParaRPr>
          </a:p>
        </p:txBody>
      </p:sp>
      <p:grpSp>
        <p:nvGrpSpPr>
          <p:cNvPr id="48" name="Google Shape;481;p64">
            <a:extLst>
              <a:ext uri="{FF2B5EF4-FFF2-40B4-BE49-F238E27FC236}">
                <a16:creationId xmlns:a16="http://schemas.microsoft.com/office/drawing/2014/main" id="{7AB1C7E2-2CA5-BF9A-3824-54069CC693DF}"/>
              </a:ext>
            </a:extLst>
          </p:cNvPr>
          <p:cNvGrpSpPr/>
          <p:nvPr/>
        </p:nvGrpSpPr>
        <p:grpSpPr>
          <a:xfrm>
            <a:off x="3820448" y="3993850"/>
            <a:ext cx="492219" cy="399009"/>
            <a:chOff x="446188" y="2857825"/>
            <a:chExt cx="706500" cy="681600"/>
          </a:xfrm>
        </p:grpSpPr>
        <p:sp>
          <p:nvSpPr>
            <p:cNvPr id="49" name="Google Shape;482;p64">
              <a:extLst>
                <a:ext uri="{FF2B5EF4-FFF2-40B4-BE49-F238E27FC236}">
                  <a16:creationId xmlns:a16="http://schemas.microsoft.com/office/drawing/2014/main" id="{FB743843-9641-F356-49EB-AB4744380FB7}"/>
                </a:ext>
              </a:extLst>
            </p:cNvPr>
            <p:cNvSpPr/>
            <p:nvPr/>
          </p:nvSpPr>
          <p:spPr>
            <a:xfrm>
              <a:off x="446188" y="2857825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4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50" name="Google Shape;483;p64">
              <a:extLst>
                <a:ext uri="{FF2B5EF4-FFF2-40B4-BE49-F238E27FC236}">
                  <a16:creationId xmlns:a16="http://schemas.microsoft.com/office/drawing/2014/main" id="{C249F789-7D11-C0F7-7281-CC394F0DC5C4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589900" y="2998600"/>
              <a:ext cx="419100" cy="4000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1" name="Google Shape;484;p64">
            <a:extLst>
              <a:ext uri="{FF2B5EF4-FFF2-40B4-BE49-F238E27FC236}">
                <a16:creationId xmlns:a16="http://schemas.microsoft.com/office/drawing/2014/main" id="{2EA6C2CE-95E7-BA0D-F843-FF279A5224B5}"/>
              </a:ext>
            </a:extLst>
          </p:cNvPr>
          <p:cNvSpPr/>
          <p:nvPr/>
        </p:nvSpPr>
        <p:spPr>
          <a:xfrm rot="10800000">
            <a:off x="6694922" y="1087384"/>
            <a:ext cx="2091525" cy="447350"/>
          </a:xfrm>
          <a:prstGeom prst="flowChartOnlineStorage">
            <a:avLst/>
          </a:prstGeom>
          <a:solidFill>
            <a:schemeClr val="accent3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52" name="Google Shape;485;p64">
            <a:extLst>
              <a:ext uri="{FF2B5EF4-FFF2-40B4-BE49-F238E27FC236}">
                <a16:creationId xmlns:a16="http://schemas.microsoft.com/office/drawing/2014/main" id="{0A410B59-2566-96AD-1333-9557E70CAD51}"/>
              </a:ext>
            </a:extLst>
          </p:cNvPr>
          <p:cNvSpPr txBox="1"/>
          <p:nvPr/>
        </p:nvSpPr>
        <p:spPr>
          <a:xfrm>
            <a:off x="7111647" y="1214159"/>
            <a:ext cx="14220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Navigation connectée</a:t>
            </a:r>
            <a:endParaRPr sz="1200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54" name="Google Shape;486;p64">
            <a:extLst>
              <a:ext uri="{FF2B5EF4-FFF2-40B4-BE49-F238E27FC236}">
                <a16:creationId xmlns:a16="http://schemas.microsoft.com/office/drawing/2014/main" id="{8796C0F9-B1BE-44D2-ACF7-2BB6FD999CB0}"/>
              </a:ext>
            </a:extLst>
          </p:cNvPr>
          <p:cNvSpPr txBox="1"/>
          <p:nvPr/>
        </p:nvSpPr>
        <p:spPr>
          <a:xfrm>
            <a:off x="6815260" y="1506234"/>
            <a:ext cx="2184467" cy="2255424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Informations sur le trafic en temps réel
Temps
Station-service
Parking
Rechercher
Radar
Mise à jour des cartes en direct</a:t>
            </a:r>
            <a:endParaRPr sz="500" dirty="0">
              <a:solidFill>
                <a:prstClr val="white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000" dirty="0">
                <a:solidFill>
                  <a:srgbClr val="0070C0"/>
                </a:solidFill>
                <a:highlight>
                  <a:prstClr val="white"/>
                </a:highlight>
                <a:latin typeface="DS Automobiles Office" pitchFamily="2" charset="77"/>
                <a:ea typeface="+mn-ea"/>
              </a:rPr>
              <a:t>→ </a:t>
            </a:r>
            <a:r>
              <a:rPr lang="fr-FR" sz="1000" dirty="0">
                <a:solidFill>
                  <a:srgbClr val="0070C0"/>
                </a:solidFill>
                <a:latin typeface="DS Automobiles Office" pitchFamily="2" charset="77"/>
                <a:ea typeface="+mn-ea"/>
              </a:rPr>
              <a:t>Et avec le nouvel info divertissement DS IRIS SYSTEM</a:t>
            </a:r>
            <a:endParaRPr sz="1000" dirty="0">
              <a:solidFill>
                <a:srgbClr val="0070C0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3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Stationnement 
Send2Nav
Reconnaissance vocale naturelle</a:t>
            </a:r>
            <a:endParaRPr sz="1000" dirty="0">
              <a:solidFill>
                <a:prstClr val="white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marL="457189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0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000" dirty="0">
              <a:solidFill>
                <a:prstClr val="black"/>
              </a:solidFill>
              <a:highlight>
                <a:srgbClr val="FFFF00"/>
              </a:highlight>
              <a:latin typeface="DS Automobiles Office" pitchFamily="2" charset="77"/>
              <a:ea typeface="+mn-ea"/>
            </a:endParaRPr>
          </a:p>
          <a:p>
            <a:pPr marL="457189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0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grpSp>
        <p:nvGrpSpPr>
          <p:cNvPr id="55" name="Google Shape;487;p64">
            <a:extLst>
              <a:ext uri="{FF2B5EF4-FFF2-40B4-BE49-F238E27FC236}">
                <a16:creationId xmlns:a16="http://schemas.microsoft.com/office/drawing/2014/main" id="{F79B2E6E-EC37-0519-951A-50124CD68155}"/>
              </a:ext>
            </a:extLst>
          </p:cNvPr>
          <p:cNvGrpSpPr/>
          <p:nvPr/>
        </p:nvGrpSpPr>
        <p:grpSpPr>
          <a:xfrm>
            <a:off x="6531594" y="1134172"/>
            <a:ext cx="457176" cy="369564"/>
            <a:chOff x="498138" y="4072875"/>
            <a:chExt cx="706500" cy="681600"/>
          </a:xfrm>
        </p:grpSpPr>
        <p:sp>
          <p:nvSpPr>
            <p:cNvPr id="56" name="Google Shape;488;p64">
              <a:extLst>
                <a:ext uri="{FF2B5EF4-FFF2-40B4-BE49-F238E27FC236}">
                  <a16:creationId xmlns:a16="http://schemas.microsoft.com/office/drawing/2014/main" id="{37C534CF-A4C6-4D3E-5961-47BCFEA9CA27}"/>
                </a:ext>
              </a:extLst>
            </p:cNvPr>
            <p:cNvSpPr/>
            <p:nvPr/>
          </p:nvSpPr>
          <p:spPr>
            <a:xfrm>
              <a:off x="498138" y="4072875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4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57" name="Google Shape;489;p64">
              <a:extLst>
                <a:ext uri="{FF2B5EF4-FFF2-40B4-BE49-F238E27FC236}">
                  <a16:creationId xmlns:a16="http://schemas.microsoft.com/office/drawing/2014/main" id="{0D563AD9-967B-DFDA-D39D-ACF570D02FB6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65663" y="4161262"/>
              <a:ext cx="371475" cy="5143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" name="Google Shape;504;p64">
            <a:extLst>
              <a:ext uri="{FF2B5EF4-FFF2-40B4-BE49-F238E27FC236}">
                <a16:creationId xmlns:a16="http://schemas.microsoft.com/office/drawing/2014/main" id="{C38D1B03-D6EE-7929-0229-D7FA679757DF}"/>
              </a:ext>
            </a:extLst>
          </p:cNvPr>
          <p:cNvSpPr/>
          <p:nvPr/>
        </p:nvSpPr>
        <p:spPr>
          <a:xfrm rot="10800000">
            <a:off x="6908201" y="3835417"/>
            <a:ext cx="2091525" cy="447350"/>
          </a:xfrm>
          <a:prstGeom prst="flowChartOnlineStorage">
            <a:avLst/>
          </a:prstGeom>
          <a:solidFill>
            <a:srgbClr val="666666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60" name="Google Shape;505;p64">
            <a:extLst>
              <a:ext uri="{FF2B5EF4-FFF2-40B4-BE49-F238E27FC236}">
                <a16:creationId xmlns:a16="http://schemas.microsoft.com/office/drawing/2014/main" id="{EADB871E-5716-7785-5BBE-FBEC11B99355}"/>
              </a:ext>
            </a:extLst>
          </p:cNvPr>
          <p:cNvSpPr txBox="1"/>
          <p:nvPr/>
        </p:nvSpPr>
        <p:spPr>
          <a:xfrm>
            <a:off x="7324935" y="3962184"/>
            <a:ext cx="16611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Fonctionnalités de l’application MyDS</a:t>
            </a:r>
            <a:endParaRPr sz="1200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61" name="Google Shape;506;p64">
            <a:extLst>
              <a:ext uri="{FF2B5EF4-FFF2-40B4-BE49-F238E27FC236}">
                <a16:creationId xmlns:a16="http://schemas.microsoft.com/office/drawing/2014/main" id="{9298FE49-3945-C81A-B540-DE2FDAE2AA69}"/>
              </a:ext>
            </a:extLst>
          </p:cNvPr>
          <p:cNvSpPr txBox="1"/>
          <p:nvPr/>
        </p:nvSpPr>
        <p:spPr>
          <a:xfrm>
            <a:off x="6903609" y="4292409"/>
            <a:ext cx="1964700" cy="745800"/>
          </a:xfrm>
          <a:prstGeom prst="rect">
            <a:avLst/>
          </a:prstGeom>
          <a:noFill/>
          <a:ln w="9525" cap="flat" cmpd="sng">
            <a:solidFill>
              <a:srgbClr val="1C458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it" sz="100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My Trip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it" sz="100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My Vehicle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it" sz="100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My Maintenance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it" sz="100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My Account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62" name="Google Shape;507;p64">
            <a:extLst>
              <a:ext uri="{FF2B5EF4-FFF2-40B4-BE49-F238E27FC236}">
                <a16:creationId xmlns:a16="http://schemas.microsoft.com/office/drawing/2014/main" id="{E528B63E-61D5-9343-7F5F-B0FE43980953}"/>
              </a:ext>
            </a:extLst>
          </p:cNvPr>
          <p:cNvSpPr/>
          <p:nvPr/>
        </p:nvSpPr>
        <p:spPr>
          <a:xfrm>
            <a:off x="6763976" y="3874450"/>
            <a:ext cx="439500" cy="369300"/>
          </a:xfrm>
          <a:prstGeom prst="ellipse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67" name="Google Shape;523;p64">
            <a:extLst>
              <a:ext uri="{FF2B5EF4-FFF2-40B4-BE49-F238E27FC236}">
                <a16:creationId xmlns:a16="http://schemas.microsoft.com/office/drawing/2014/main" id="{FAED2E91-63AA-D067-F023-A3E74F15BCD6}"/>
              </a:ext>
            </a:extLst>
          </p:cNvPr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610" y="3930563"/>
            <a:ext cx="260248" cy="25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951;p77">
            <a:extLst>
              <a:ext uri="{FF2B5EF4-FFF2-40B4-BE49-F238E27FC236}">
                <a16:creationId xmlns:a16="http://schemas.microsoft.com/office/drawing/2014/main" id="{B366C7A3-A04F-0AA0-F2F8-0B10AD1E684C}"/>
              </a:ext>
            </a:extLst>
          </p:cNvPr>
          <p:cNvSpPr txBox="1"/>
          <p:nvPr/>
        </p:nvSpPr>
        <p:spPr>
          <a:xfrm rot="16200000">
            <a:off x="3968048" y="3232393"/>
            <a:ext cx="439655" cy="20771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71" name="Google Shape;951;p77">
            <a:extLst>
              <a:ext uri="{FF2B5EF4-FFF2-40B4-BE49-F238E27FC236}">
                <a16:creationId xmlns:a16="http://schemas.microsoft.com/office/drawing/2014/main" id="{140413F5-838A-55EF-26E9-33E766D83E72}"/>
              </a:ext>
            </a:extLst>
          </p:cNvPr>
          <p:cNvSpPr txBox="1"/>
          <p:nvPr/>
        </p:nvSpPr>
        <p:spPr>
          <a:xfrm rot="16200000">
            <a:off x="6579587" y="3300896"/>
            <a:ext cx="548045" cy="20771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64" name="Titre 1">
            <a:extLst>
              <a:ext uri="{FF2B5EF4-FFF2-40B4-BE49-F238E27FC236}">
                <a16:creationId xmlns:a16="http://schemas.microsoft.com/office/drawing/2014/main" id="{E6F6E26F-1A67-F9F2-3342-5A1EBBA8526E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SERVICES INCLUS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4274A42-09F2-BF03-D13F-A03CA091BF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93961" y="2417268"/>
            <a:ext cx="4028274" cy="22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81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rbre, véhicule, plein air, Véhicule terrestre&#10;&#10;Description générée automatiquement">
            <a:extLst>
              <a:ext uri="{FF2B5EF4-FFF2-40B4-BE49-F238E27FC236}">
                <a16:creationId xmlns:a16="http://schemas.microsoft.com/office/drawing/2014/main" id="{F2E99931-E015-72DB-7AA6-3A6080EABD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176AF91-8CA7-B45C-ABA7-15C240AE4551}"/>
              </a:ext>
            </a:extLst>
          </p:cNvPr>
          <p:cNvSpPr txBox="1"/>
          <p:nvPr/>
        </p:nvSpPr>
        <p:spPr>
          <a:xfrm>
            <a:off x="-1226365" y="3645395"/>
            <a:ext cx="115967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Automobiles Office" pitchFamily="2" charset="77"/>
                <a:ea typeface="+mn-ea"/>
                <a:cs typeface="+mn-cs"/>
              </a:rPr>
              <a:t>Partons en voyage à travers l’Europe avec DS 9 MY 23 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bg1"/>
                </a:solidFill>
                <a:latin typeface="DS Automobiles Office" pitchFamily="2" charset="77"/>
              </a:rPr>
              <a:t>ROAD TRIP DE PARIS À NICE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Automobiles Office" pitchFamily="2" charset="77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F379762-E930-DBF0-DE7F-96A7A1208C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904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127" name="Google Shape;493;p64">
            <a:extLst>
              <a:ext uri="{FF2B5EF4-FFF2-40B4-BE49-F238E27FC236}">
                <a16:creationId xmlns:a16="http://schemas.microsoft.com/office/drawing/2014/main" id="{C659441D-5427-F1C9-98A5-A0209DD6EEE7}"/>
              </a:ext>
            </a:extLst>
          </p:cNvPr>
          <p:cNvSpPr/>
          <p:nvPr/>
        </p:nvSpPr>
        <p:spPr>
          <a:xfrm rot="10800000">
            <a:off x="4360034" y="2369874"/>
            <a:ext cx="2091525" cy="447350"/>
          </a:xfrm>
          <a:prstGeom prst="flowChartOnlineStorage">
            <a:avLst/>
          </a:prstGeom>
          <a:solidFill>
            <a:schemeClr val="accent1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28" name="Google Shape;494;p64">
            <a:extLst>
              <a:ext uri="{FF2B5EF4-FFF2-40B4-BE49-F238E27FC236}">
                <a16:creationId xmlns:a16="http://schemas.microsoft.com/office/drawing/2014/main" id="{56483601-CDB8-EF12-6972-8BDEDE4EA520}"/>
              </a:ext>
            </a:extLst>
          </p:cNvPr>
          <p:cNvSpPr txBox="1"/>
          <p:nvPr/>
        </p:nvSpPr>
        <p:spPr>
          <a:xfrm>
            <a:off x="4776758" y="2496648"/>
            <a:ext cx="1422000" cy="19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1200" b="1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E-Mobility</a:t>
            </a:r>
            <a:endParaRPr sz="1200" b="1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29" name="Google Shape;495;p64">
            <a:extLst>
              <a:ext uri="{FF2B5EF4-FFF2-40B4-BE49-F238E27FC236}">
                <a16:creationId xmlns:a16="http://schemas.microsoft.com/office/drawing/2014/main" id="{A0BF6738-FC87-2377-8175-81B0BA5D49CC}"/>
              </a:ext>
            </a:extLst>
          </p:cNvPr>
          <p:cNvSpPr txBox="1"/>
          <p:nvPr/>
        </p:nvSpPr>
        <p:spPr>
          <a:xfrm>
            <a:off x="4582558" y="2779400"/>
            <a:ext cx="2091525" cy="603963"/>
          </a:xfrm>
          <a:prstGeom prst="rect">
            <a:avLst/>
          </a:prstGeom>
          <a:noFill/>
          <a:ln w="9525" cap="flat" cmpd="sng">
            <a:solidFill>
              <a:srgbClr val="1C458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Charger ma voiture  
Pass Mobilité Free2Move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30" name="Google Shape;496;p64">
            <a:extLst>
              <a:ext uri="{FF2B5EF4-FFF2-40B4-BE49-F238E27FC236}">
                <a16:creationId xmlns:a16="http://schemas.microsoft.com/office/drawing/2014/main" id="{D4041970-C535-705A-D0C4-4645B9FDFC48}"/>
              </a:ext>
            </a:extLst>
          </p:cNvPr>
          <p:cNvSpPr/>
          <p:nvPr/>
        </p:nvSpPr>
        <p:spPr>
          <a:xfrm rot="10800000">
            <a:off x="6172645" y="3830668"/>
            <a:ext cx="2091525" cy="447350"/>
          </a:xfrm>
          <a:prstGeom prst="flowChartOnlineStorage">
            <a:avLst/>
          </a:prstGeom>
          <a:solidFill>
            <a:schemeClr val="accent1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31" name="Google Shape;497;p64">
            <a:extLst>
              <a:ext uri="{FF2B5EF4-FFF2-40B4-BE49-F238E27FC236}">
                <a16:creationId xmlns:a16="http://schemas.microsoft.com/office/drawing/2014/main" id="{262FCFEA-1C49-CAFA-470F-9B4690F4A763}"/>
              </a:ext>
            </a:extLst>
          </p:cNvPr>
          <p:cNvSpPr txBox="1"/>
          <p:nvPr/>
        </p:nvSpPr>
        <p:spPr>
          <a:xfrm>
            <a:off x="6589371" y="3957441"/>
            <a:ext cx="15138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Services de flotte</a:t>
            </a:r>
            <a:endParaRPr sz="1200" b="1" dirty="0">
              <a:solidFill>
                <a:srgbClr val="FFFFFF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35" name="Google Shape;501;p64">
            <a:extLst>
              <a:ext uri="{FF2B5EF4-FFF2-40B4-BE49-F238E27FC236}">
                <a16:creationId xmlns:a16="http://schemas.microsoft.com/office/drawing/2014/main" id="{4C99C818-02B0-F012-B1B3-FCE069C03982}"/>
              </a:ext>
            </a:extLst>
          </p:cNvPr>
          <p:cNvSpPr/>
          <p:nvPr/>
        </p:nvSpPr>
        <p:spPr>
          <a:xfrm>
            <a:off x="4215808" y="2408906"/>
            <a:ext cx="439500" cy="369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36" name="Google Shape;502;p64">
            <a:extLst>
              <a:ext uri="{FF2B5EF4-FFF2-40B4-BE49-F238E27FC236}">
                <a16:creationId xmlns:a16="http://schemas.microsoft.com/office/drawing/2014/main" id="{2ED78C6F-12D3-6986-2CC0-94F56B7E417B}"/>
              </a:ext>
            </a:extLst>
          </p:cNvPr>
          <p:cNvSpPr/>
          <p:nvPr/>
        </p:nvSpPr>
        <p:spPr>
          <a:xfrm>
            <a:off x="6024026" y="3867377"/>
            <a:ext cx="439500" cy="369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137" name="Google Shape;503;p64">
            <a:extLst>
              <a:ext uri="{FF2B5EF4-FFF2-40B4-BE49-F238E27FC236}">
                <a16:creationId xmlns:a16="http://schemas.microsoft.com/office/drawing/2014/main" id="{E23F3D9C-B177-5F57-4E20-AC736A5846DD}"/>
              </a:ext>
            </a:extLst>
          </p:cNvPr>
          <p:cNvPicPr preferRelativeResize="0"/>
          <p:nvPr/>
        </p:nvPicPr>
        <p:blipFill>
          <a:blip r:embed="rId7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294" y="3977179"/>
            <a:ext cx="338964" cy="149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511;p64">
            <a:extLst>
              <a:ext uri="{FF2B5EF4-FFF2-40B4-BE49-F238E27FC236}">
                <a16:creationId xmlns:a16="http://schemas.microsoft.com/office/drawing/2014/main" id="{3B699A55-527B-F4DF-F5C8-3C4D1572AD31}"/>
              </a:ext>
            </a:extLst>
          </p:cNvPr>
          <p:cNvSpPr txBox="1"/>
          <p:nvPr/>
        </p:nvSpPr>
        <p:spPr>
          <a:xfrm>
            <a:off x="6381407" y="4283427"/>
            <a:ext cx="1854600" cy="472800"/>
          </a:xfrm>
          <a:prstGeom prst="rect">
            <a:avLst/>
          </a:prstGeom>
          <a:noFill/>
          <a:ln w="9525" cap="flat" cmpd="sng">
            <a:solidFill>
              <a:srgbClr val="1C458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marL="114297" indent="-177796"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r>
              <a:rPr lang="fr-FR" sz="10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Flotte F2M Connect  
Partage de flotte F2M</a:t>
            </a:r>
            <a:endParaRPr sz="1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146" name="Google Shape;520;p64">
            <a:extLst>
              <a:ext uri="{FF2B5EF4-FFF2-40B4-BE49-F238E27FC236}">
                <a16:creationId xmlns:a16="http://schemas.microsoft.com/office/drawing/2014/main" id="{2477929E-CD28-757C-810A-A12B598B22FD}"/>
              </a:ext>
            </a:extLst>
          </p:cNvPr>
          <p:cNvPicPr preferRelativeResize="0"/>
          <p:nvPr/>
        </p:nvPicPr>
        <p:blipFill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886" y="2465038"/>
            <a:ext cx="335783" cy="25944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419;p63">
            <a:extLst>
              <a:ext uri="{FF2B5EF4-FFF2-40B4-BE49-F238E27FC236}">
                <a16:creationId xmlns:a16="http://schemas.microsoft.com/office/drawing/2014/main" id="{AF4A4955-4A53-2650-D58E-22660F636147}"/>
              </a:ext>
            </a:extLst>
          </p:cNvPr>
          <p:cNvSpPr txBox="1"/>
          <p:nvPr/>
        </p:nvSpPr>
        <p:spPr>
          <a:xfrm>
            <a:off x="155363" y="1175767"/>
            <a:ext cx="3482359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2400" b="1">
                <a:solidFill>
                  <a:srgbClr val="AD004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Services optionnels</a:t>
            </a:r>
            <a:endParaRPr sz="2400" b="1" dirty="0">
              <a:solidFill>
                <a:srgbClr val="AD0040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30" name="Titre 1">
            <a:extLst>
              <a:ext uri="{FF2B5EF4-FFF2-40B4-BE49-F238E27FC236}">
                <a16:creationId xmlns:a16="http://schemas.microsoft.com/office/drawing/2014/main" id="{E5AD0CDA-7931-7472-53CF-905DBA385ACE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SERVICES OPTIONNELS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91F6BCA-61AF-4CD6-B79B-77A21E4564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81307" y="1971192"/>
            <a:ext cx="4028274" cy="22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10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53" name="Google Shape;419;p63">
            <a:extLst>
              <a:ext uri="{FF2B5EF4-FFF2-40B4-BE49-F238E27FC236}">
                <a16:creationId xmlns:a16="http://schemas.microsoft.com/office/drawing/2014/main" id="{9C02A94B-A694-3A6E-17EC-F0C501581E59}"/>
              </a:ext>
            </a:extLst>
          </p:cNvPr>
          <p:cNvSpPr txBox="1"/>
          <p:nvPr/>
        </p:nvSpPr>
        <p:spPr>
          <a:xfrm>
            <a:off x="6059613" y="1047379"/>
            <a:ext cx="3482359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40179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1400" b="1">
                <a:solidFill>
                  <a:srgbClr val="000000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FONCTIONNEMENT </a:t>
            </a:r>
            <a:endParaRPr sz="1800" b="1" dirty="0">
              <a:solidFill>
                <a:srgbClr val="0070C0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43" name="Google Shape;543;p65">
            <a:extLst>
              <a:ext uri="{FF2B5EF4-FFF2-40B4-BE49-F238E27FC236}">
                <a16:creationId xmlns:a16="http://schemas.microsoft.com/office/drawing/2014/main" id="{975FCF37-C7C8-7BBF-A235-C17F11706AF2}"/>
              </a:ext>
            </a:extLst>
          </p:cNvPr>
          <p:cNvSpPr/>
          <p:nvPr/>
        </p:nvSpPr>
        <p:spPr>
          <a:xfrm>
            <a:off x="164626" y="1091558"/>
            <a:ext cx="1773505" cy="470778"/>
          </a:xfrm>
          <a:prstGeom prst="homePlate">
            <a:avLst>
              <a:gd name="adj" fmla="val 14428"/>
            </a:avLst>
          </a:prstGeom>
          <a:solidFill>
            <a:schemeClr val="accent1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defRPr/>
            </a:pPr>
            <a:endParaRPr sz="1100" b="1" i="1" dirty="0">
              <a:solidFill>
                <a:prstClr val="white"/>
              </a:solidFill>
              <a:latin typeface="DS Automobiles Office" pitchFamily="2" charset="77"/>
              <a:ea typeface="Encode Sans"/>
              <a:cs typeface="Encode Sans"/>
              <a:sym typeface="Encode Sans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prstClr val="black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Services ne nécessitant pas d’activation</a:t>
            </a:r>
            <a:r>
              <a:rPr lang="fr-FR" sz="1100" b="1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
</a:t>
            </a:r>
            <a:endParaRPr sz="500" b="1" i="1" dirty="0">
              <a:solidFill>
                <a:srgbClr val="FFFFFF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44" name="Google Shape;544;p65">
            <a:extLst>
              <a:ext uri="{FF2B5EF4-FFF2-40B4-BE49-F238E27FC236}">
                <a16:creationId xmlns:a16="http://schemas.microsoft.com/office/drawing/2014/main" id="{FFA599DF-BCD1-25B1-806C-59EF7E6454F2}"/>
              </a:ext>
            </a:extLst>
          </p:cNvPr>
          <p:cNvSpPr/>
          <p:nvPr/>
        </p:nvSpPr>
        <p:spPr>
          <a:xfrm>
            <a:off x="164625" y="2242776"/>
            <a:ext cx="1938300" cy="1565393"/>
          </a:xfrm>
          <a:prstGeom prst="homePlate">
            <a:avLst>
              <a:gd name="adj" fmla="val 14428"/>
            </a:avLst>
          </a:prstGeom>
          <a:solidFill>
            <a:schemeClr val="tx1"/>
          </a:solidFill>
          <a:ln w="254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68580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Services activés par le Client
</a:t>
            </a:r>
            <a:endParaRPr sz="500" b="1" i="1" dirty="0">
              <a:solidFill>
                <a:srgbClr val="FFFFFF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46" name="Google Shape;545;p65">
            <a:extLst>
              <a:ext uri="{FF2B5EF4-FFF2-40B4-BE49-F238E27FC236}">
                <a16:creationId xmlns:a16="http://schemas.microsoft.com/office/drawing/2014/main" id="{09FFD08B-37E0-EC39-1493-0D2E46F9DEAF}"/>
              </a:ext>
            </a:extLst>
          </p:cNvPr>
          <p:cNvSpPr/>
          <p:nvPr/>
        </p:nvSpPr>
        <p:spPr>
          <a:xfrm>
            <a:off x="160326" y="3929243"/>
            <a:ext cx="1933625" cy="1141072"/>
          </a:xfrm>
          <a:prstGeom prst="homePlate">
            <a:avLst>
              <a:gd name="adj" fmla="val 16991"/>
            </a:avLst>
          </a:prstGeom>
          <a:solidFill>
            <a:schemeClr val="accent3"/>
          </a:solidFill>
          <a:ln w="254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68580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Services optionnels
</a:t>
            </a:r>
            <a:endParaRPr sz="500" b="1" i="1" dirty="0">
              <a:solidFill>
                <a:srgbClr val="FFFFFF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48" name="Google Shape;546;p65">
            <a:extLst>
              <a:ext uri="{FF2B5EF4-FFF2-40B4-BE49-F238E27FC236}">
                <a16:creationId xmlns:a16="http://schemas.microsoft.com/office/drawing/2014/main" id="{F2E480DB-6CC3-809E-5067-37F4E71C1BE7}"/>
              </a:ext>
            </a:extLst>
          </p:cNvPr>
          <p:cNvSpPr/>
          <p:nvPr/>
        </p:nvSpPr>
        <p:spPr>
          <a:xfrm>
            <a:off x="4479236" y="1213214"/>
            <a:ext cx="1304700" cy="1017730"/>
          </a:xfrm>
          <a:prstGeom prst="rect">
            <a:avLst/>
          </a:prstGeom>
          <a:solidFill>
            <a:srgbClr val="FFFFFF">
              <a:alpha val="61180"/>
            </a:srgbClr>
          </a:solidFill>
          <a:ln w="9525" cap="flat" cmpd="sng">
            <a:solidFill>
              <a:srgbClr val="005FAA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72000" tIns="45700" rIns="72000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10 ans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3 ans 
</a:t>
            </a:r>
            <a:endParaRPr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49" name="Google Shape;547;p65">
            <a:extLst>
              <a:ext uri="{FF2B5EF4-FFF2-40B4-BE49-F238E27FC236}">
                <a16:creationId xmlns:a16="http://schemas.microsoft.com/office/drawing/2014/main" id="{73CD02B9-A77D-4F93-8076-422D0345AB48}"/>
              </a:ext>
            </a:extLst>
          </p:cNvPr>
          <p:cNvSpPr/>
          <p:nvPr/>
        </p:nvSpPr>
        <p:spPr>
          <a:xfrm>
            <a:off x="4441700" y="4199365"/>
            <a:ext cx="1321500" cy="804989"/>
          </a:xfrm>
          <a:prstGeom prst="rect">
            <a:avLst/>
          </a:prstGeom>
          <a:solidFill>
            <a:srgbClr val="FFFFFF">
              <a:alpha val="61180"/>
            </a:srgbClr>
          </a:solidFill>
          <a:ln w="9525" cap="flat" cmpd="sng">
            <a:solidFill>
              <a:srgbClr val="005FAA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72000" tIns="45700" rIns="72000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SzPts val="1100"/>
              <a:defRPr/>
            </a:pPr>
            <a:r>
              <a:rPr lang="fr-FR" sz="10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Variable
</a:t>
            </a:r>
            <a:endParaRPr sz="1050" dirty="0">
              <a:solidFill>
                <a:prstClr val="white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48;p65">
            <a:extLst>
              <a:ext uri="{FF2B5EF4-FFF2-40B4-BE49-F238E27FC236}">
                <a16:creationId xmlns:a16="http://schemas.microsoft.com/office/drawing/2014/main" id="{D642611A-C50C-7C3E-F98D-3ECE56DE23BE}"/>
              </a:ext>
            </a:extLst>
          </p:cNvPr>
          <p:cNvSpPr txBox="1"/>
          <p:nvPr/>
        </p:nvSpPr>
        <p:spPr>
          <a:xfrm>
            <a:off x="4533387" y="981833"/>
            <a:ext cx="1250700" cy="309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defRPr/>
            </a:pPr>
            <a:r>
              <a:rPr lang="it" sz="1050" b="1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Durée</a:t>
            </a:r>
            <a:endParaRPr sz="1050" b="1" dirty="0">
              <a:solidFill>
                <a:prstClr val="white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49;p65">
            <a:extLst>
              <a:ext uri="{FF2B5EF4-FFF2-40B4-BE49-F238E27FC236}">
                <a16:creationId xmlns:a16="http://schemas.microsoft.com/office/drawing/2014/main" id="{E5935FE1-A955-BBDB-7896-48A737A66A59}"/>
              </a:ext>
            </a:extLst>
          </p:cNvPr>
          <p:cNvSpPr/>
          <p:nvPr/>
        </p:nvSpPr>
        <p:spPr>
          <a:xfrm>
            <a:off x="164626" y="1660456"/>
            <a:ext cx="1773505" cy="499872"/>
          </a:xfrm>
          <a:prstGeom prst="homePlate">
            <a:avLst>
              <a:gd name="adj" fmla="val 16417"/>
            </a:avLst>
          </a:prstGeom>
          <a:solidFill>
            <a:schemeClr val="tx2"/>
          </a:solidFill>
          <a:ln w="25400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defRPr/>
            </a:pPr>
            <a:endParaRPr sz="1200" b="1" i="1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prstClr val="black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Services activés par le concessionnaire</a:t>
            </a:r>
            <a:r>
              <a:rPr lang="fr-FR" sz="1100" b="1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
</a:t>
            </a:r>
            <a:endParaRPr sz="500" b="1" i="1" dirty="0">
              <a:solidFill>
                <a:srgbClr val="FFFFFF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50;p65">
            <a:extLst>
              <a:ext uri="{FF2B5EF4-FFF2-40B4-BE49-F238E27FC236}">
                <a16:creationId xmlns:a16="http://schemas.microsoft.com/office/drawing/2014/main" id="{0F141D4D-2471-2B46-880C-EE08BE8D68FC}"/>
              </a:ext>
            </a:extLst>
          </p:cNvPr>
          <p:cNvSpPr/>
          <p:nvPr/>
        </p:nvSpPr>
        <p:spPr>
          <a:xfrm>
            <a:off x="4479236" y="2435996"/>
            <a:ext cx="1304700" cy="702083"/>
          </a:xfrm>
          <a:prstGeom prst="rect">
            <a:avLst/>
          </a:prstGeom>
          <a:solidFill>
            <a:srgbClr val="FFFFFF">
              <a:alpha val="61180"/>
            </a:srgbClr>
          </a:solidFill>
          <a:ln w="9525" cap="flat" cmpd="sng">
            <a:solidFill>
              <a:srgbClr val="005FAA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72000" tIns="45700" rIns="72000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10 ans 
</a:t>
            </a:r>
            <a:endParaRPr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75" name="Google Shape;571;p65">
            <a:extLst>
              <a:ext uri="{FF2B5EF4-FFF2-40B4-BE49-F238E27FC236}">
                <a16:creationId xmlns:a16="http://schemas.microsoft.com/office/drawing/2014/main" id="{AE26CD39-49FA-37A3-F85E-FFC150A9EF1D}"/>
              </a:ext>
            </a:extLst>
          </p:cNvPr>
          <p:cNvSpPr/>
          <p:nvPr/>
        </p:nvSpPr>
        <p:spPr>
          <a:xfrm>
            <a:off x="4479236" y="3234841"/>
            <a:ext cx="1304700" cy="313200"/>
          </a:xfrm>
          <a:prstGeom prst="rect">
            <a:avLst/>
          </a:prstGeom>
          <a:solidFill>
            <a:srgbClr val="FFFFFF">
              <a:alpha val="61180"/>
            </a:srgbClr>
          </a:solidFill>
          <a:ln w="9525" cap="flat" cmpd="sng">
            <a:solidFill>
              <a:srgbClr val="005FAA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72000" tIns="45700" rIns="72000" bIns="45700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0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Vie 
</a:t>
            </a:r>
            <a:endParaRPr sz="10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95" name="Google Shape;420;p63">
            <a:extLst>
              <a:ext uri="{FF2B5EF4-FFF2-40B4-BE49-F238E27FC236}">
                <a16:creationId xmlns:a16="http://schemas.microsoft.com/office/drawing/2014/main" id="{3662131D-F062-E1DB-6450-CD4E7BC38A7F}"/>
              </a:ext>
            </a:extLst>
          </p:cNvPr>
          <p:cNvSpPr txBox="1"/>
          <p:nvPr/>
        </p:nvSpPr>
        <p:spPr>
          <a:xfrm>
            <a:off x="2761541" y="2870252"/>
            <a:ext cx="1085506" cy="309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Maintenance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421;p63">
            <a:extLst>
              <a:ext uri="{FF2B5EF4-FFF2-40B4-BE49-F238E27FC236}">
                <a16:creationId xmlns:a16="http://schemas.microsoft.com/office/drawing/2014/main" id="{B0039DE3-3D51-FDE3-62D7-2B1D90848FE5}"/>
              </a:ext>
            </a:extLst>
          </p:cNvPr>
          <p:cNvSpPr txBox="1"/>
          <p:nvPr/>
        </p:nvSpPr>
        <p:spPr>
          <a:xfrm>
            <a:off x="2553803" y="1199111"/>
            <a:ext cx="1787595" cy="309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Service d’urgence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423;p63">
            <a:extLst>
              <a:ext uri="{FF2B5EF4-FFF2-40B4-BE49-F238E27FC236}">
                <a16:creationId xmlns:a16="http://schemas.microsoft.com/office/drawing/2014/main" id="{4C64FE54-B0A9-D45E-29B5-4A5B54E3E8A0}"/>
              </a:ext>
            </a:extLst>
          </p:cNvPr>
          <p:cNvSpPr txBox="1"/>
          <p:nvPr/>
        </p:nvSpPr>
        <p:spPr>
          <a:xfrm>
            <a:off x="2711752" y="4603025"/>
            <a:ext cx="807726" cy="306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Fleet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424;p63">
            <a:extLst>
              <a:ext uri="{FF2B5EF4-FFF2-40B4-BE49-F238E27FC236}">
                <a16:creationId xmlns:a16="http://schemas.microsoft.com/office/drawing/2014/main" id="{739827F8-E45A-9056-EE48-266259C1072F}"/>
              </a:ext>
            </a:extLst>
          </p:cNvPr>
          <p:cNvSpPr txBox="1"/>
          <p:nvPr/>
        </p:nvSpPr>
        <p:spPr>
          <a:xfrm>
            <a:off x="2725874" y="1783693"/>
            <a:ext cx="1748980" cy="306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Navigation connectée 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425;p63">
            <a:extLst>
              <a:ext uri="{FF2B5EF4-FFF2-40B4-BE49-F238E27FC236}">
                <a16:creationId xmlns:a16="http://schemas.microsoft.com/office/drawing/2014/main" id="{C62F378C-8613-F951-11E1-64838AEF90E1}"/>
              </a:ext>
            </a:extLst>
          </p:cNvPr>
          <p:cNvSpPr txBox="1"/>
          <p:nvPr/>
        </p:nvSpPr>
        <p:spPr>
          <a:xfrm>
            <a:off x="2513240" y="2446443"/>
            <a:ext cx="1965997" cy="32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Controle à distance 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426;p63">
            <a:extLst>
              <a:ext uri="{FF2B5EF4-FFF2-40B4-BE49-F238E27FC236}">
                <a16:creationId xmlns:a16="http://schemas.microsoft.com/office/drawing/2014/main" id="{9C4D2E0D-E805-19F4-41CD-EBFABF95AFF5}"/>
              </a:ext>
            </a:extLst>
          </p:cNvPr>
          <p:cNvSpPr txBox="1"/>
          <p:nvPr/>
        </p:nvSpPr>
        <p:spPr>
          <a:xfrm>
            <a:off x="2831283" y="4188310"/>
            <a:ext cx="873086" cy="32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E-Mobility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428;p63">
            <a:extLst>
              <a:ext uri="{FF2B5EF4-FFF2-40B4-BE49-F238E27FC236}">
                <a16:creationId xmlns:a16="http://schemas.microsoft.com/office/drawing/2014/main" id="{D5C477DF-8934-D704-471F-5D6454B69E9E}"/>
              </a:ext>
            </a:extLst>
          </p:cNvPr>
          <p:cNvSpPr txBox="1"/>
          <p:nvPr/>
        </p:nvSpPr>
        <p:spPr>
          <a:xfrm>
            <a:off x="2772780" y="3282078"/>
            <a:ext cx="2029889" cy="32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defRPr/>
            </a:pPr>
            <a:r>
              <a:rPr lang="it" sz="1100" b="1" dirty="0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MyDS APP</a:t>
            </a:r>
            <a:endParaRPr sz="11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grpSp>
        <p:nvGrpSpPr>
          <p:cNvPr id="105" name="Google Shape;443;p63">
            <a:extLst>
              <a:ext uri="{FF2B5EF4-FFF2-40B4-BE49-F238E27FC236}">
                <a16:creationId xmlns:a16="http://schemas.microsoft.com/office/drawing/2014/main" id="{BE12CBEF-6D24-B71D-6357-0B12AEB14FD7}"/>
              </a:ext>
            </a:extLst>
          </p:cNvPr>
          <p:cNvGrpSpPr/>
          <p:nvPr/>
        </p:nvGrpSpPr>
        <p:grpSpPr>
          <a:xfrm>
            <a:off x="2179566" y="1116854"/>
            <a:ext cx="511654" cy="420921"/>
            <a:chOff x="446161" y="779129"/>
            <a:chExt cx="790121" cy="770100"/>
          </a:xfrm>
        </p:grpSpPr>
        <p:pic>
          <p:nvPicPr>
            <p:cNvPr id="106" name="Google Shape;444;p63">
              <a:extLst>
                <a:ext uri="{FF2B5EF4-FFF2-40B4-BE49-F238E27FC236}">
                  <a16:creationId xmlns:a16="http://schemas.microsoft.com/office/drawing/2014/main" id="{630D3A58-7943-98FF-81A4-E3B7ADF1A9C2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33423" y="973677"/>
              <a:ext cx="381000" cy="38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" name="Google Shape;445;p63">
              <a:extLst>
                <a:ext uri="{FF2B5EF4-FFF2-40B4-BE49-F238E27FC236}">
                  <a16:creationId xmlns:a16="http://schemas.microsoft.com/office/drawing/2014/main" id="{9C836036-1902-E795-C14F-C425A551E366}"/>
                </a:ext>
              </a:extLst>
            </p:cNvPr>
            <p:cNvSpPr/>
            <p:nvPr/>
          </p:nvSpPr>
          <p:spPr>
            <a:xfrm>
              <a:off x="446161" y="779129"/>
              <a:ext cx="790121" cy="770100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36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</p:grpSp>
      <p:grpSp>
        <p:nvGrpSpPr>
          <p:cNvPr id="108" name="Google Shape;446;p63">
            <a:extLst>
              <a:ext uri="{FF2B5EF4-FFF2-40B4-BE49-F238E27FC236}">
                <a16:creationId xmlns:a16="http://schemas.microsoft.com/office/drawing/2014/main" id="{4EED8F1A-C0E1-2BC5-931D-64B14E9ABC87}"/>
              </a:ext>
            </a:extLst>
          </p:cNvPr>
          <p:cNvGrpSpPr/>
          <p:nvPr/>
        </p:nvGrpSpPr>
        <p:grpSpPr>
          <a:xfrm>
            <a:off x="2242503" y="2362658"/>
            <a:ext cx="471232" cy="420911"/>
            <a:chOff x="446188" y="1862700"/>
            <a:chExt cx="706500" cy="681600"/>
          </a:xfrm>
        </p:grpSpPr>
        <p:sp>
          <p:nvSpPr>
            <p:cNvPr id="109" name="Google Shape;447;p63">
              <a:extLst>
                <a:ext uri="{FF2B5EF4-FFF2-40B4-BE49-F238E27FC236}">
                  <a16:creationId xmlns:a16="http://schemas.microsoft.com/office/drawing/2014/main" id="{6FAF1DDB-526A-E2E1-AEC1-64353C826D02}"/>
                </a:ext>
              </a:extLst>
            </p:cNvPr>
            <p:cNvSpPr/>
            <p:nvPr/>
          </p:nvSpPr>
          <p:spPr>
            <a:xfrm>
              <a:off x="446188" y="1862700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32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110" name="Google Shape;448;p63">
              <a:extLst>
                <a:ext uri="{FF2B5EF4-FFF2-40B4-BE49-F238E27FC236}">
                  <a16:creationId xmlns:a16="http://schemas.microsoft.com/office/drawing/2014/main" id="{EB468716-74D2-F8C4-4E8C-52457A9BD10A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589373" y="1980025"/>
              <a:ext cx="420150" cy="45978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1BB0640A-2A0A-D8E3-30D4-E9685A75AF58}"/>
              </a:ext>
            </a:extLst>
          </p:cNvPr>
          <p:cNvGrpSpPr/>
          <p:nvPr/>
        </p:nvGrpSpPr>
        <p:grpSpPr>
          <a:xfrm>
            <a:off x="2302974" y="4110356"/>
            <a:ext cx="471210" cy="432684"/>
            <a:chOff x="265914" y="2724235"/>
            <a:chExt cx="471210" cy="432684"/>
          </a:xfrm>
        </p:grpSpPr>
        <p:sp>
          <p:nvSpPr>
            <p:cNvPr id="112" name="Google Shape;427;p63">
              <a:extLst>
                <a:ext uri="{FF2B5EF4-FFF2-40B4-BE49-F238E27FC236}">
                  <a16:creationId xmlns:a16="http://schemas.microsoft.com/office/drawing/2014/main" id="{382C671B-603B-AD19-1ADF-350C5C0F4D46}"/>
                </a:ext>
              </a:extLst>
            </p:cNvPr>
            <p:cNvSpPr/>
            <p:nvPr/>
          </p:nvSpPr>
          <p:spPr>
            <a:xfrm>
              <a:off x="265914" y="2724235"/>
              <a:ext cx="471210" cy="432684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defRPr/>
              </a:pPr>
              <a:endParaRPr sz="3200" dirty="0">
                <a:solidFill>
                  <a:srgbClr val="000000"/>
                </a:solidFill>
                <a:latin typeface="DS Automobiles Office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3" name="Google Shape;449;p63">
              <a:extLst>
                <a:ext uri="{FF2B5EF4-FFF2-40B4-BE49-F238E27FC236}">
                  <a16:creationId xmlns:a16="http://schemas.microsoft.com/office/drawing/2014/main" id="{201CB2AA-9B6E-299E-BE7B-4B39F1DBF707}"/>
                </a:ext>
              </a:extLst>
            </p:cNvPr>
            <p:cNvPicPr preferRelativeResize="0"/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2" y="2795904"/>
              <a:ext cx="384542" cy="29711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id="{0EDC3FCB-B447-3C90-CA32-045C0D51E225}"/>
              </a:ext>
            </a:extLst>
          </p:cNvPr>
          <p:cNvGrpSpPr/>
          <p:nvPr/>
        </p:nvGrpSpPr>
        <p:grpSpPr>
          <a:xfrm>
            <a:off x="2301569" y="4573418"/>
            <a:ext cx="471210" cy="420866"/>
            <a:chOff x="2189516" y="2664067"/>
            <a:chExt cx="471210" cy="420866"/>
          </a:xfrm>
        </p:grpSpPr>
        <p:sp>
          <p:nvSpPr>
            <p:cNvPr id="115" name="Google Shape;450;p63">
              <a:extLst>
                <a:ext uri="{FF2B5EF4-FFF2-40B4-BE49-F238E27FC236}">
                  <a16:creationId xmlns:a16="http://schemas.microsoft.com/office/drawing/2014/main" id="{B2761A1A-0374-CDF8-7680-39E78FC5DBA1}"/>
                </a:ext>
              </a:extLst>
            </p:cNvPr>
            <p:cNvSpPr/>
            <p:nvPr/>
          </p:nvSpPr>
          <p:spPr>
            <a:xfrm>
              <a:off x="2189516" y="2664067"/>
              <a:ext cx="471210" cy="420866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32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116" name="Google Shape;451;p63">
              <a:extLst>
                <a:ext uri="{FF2B5EF4-FFF2-40B4-BE49-F238E27FC236}">
                  <a16:creationId xmlns:a16="http://schemas.microsoft.com/office/drawing/2014/main" id="{CB9EAA98-5349-EF60-BDF9-337E003D57CE}"/>
                </a:ext>
              </a:extLst>
            </p:cNvPr>
            <p:cNvPicPr preferRelativeResize="0"/>
            <p:nvPr/>
          </p:nvPicPr>
          <p:blipFill>
            <a:blip r:embed="rId10" cstate="print">
              <a:alphaModFix/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3399" y="2799689"/>
              <a:ext cx="363450" cy="1849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7" name="Google Shape;452;p63">
            <a:extLst>
              <a:ext uri="{FF2B5EF4-FFF2-40B4-BE49-F238E27FC236}">
                <a16:creationId xmlns:a16="http://schemas.microsoft.com/office/drawing/2014/main" id="{78FEF74D-3E8F-EE66-C4CD-AB7EEF60F374}"/>
              </a:ext>
            </a:extLst>
          </p:cNvPr>
          <p:cNvGrpSpPr/>
          <p:nvPr/>
        </p:nvGrpSpPr>
        <p:grpSpPr>
          <a:xfrm>
            <a:off x="2199777" y="1710781"/>
            <a:ext cx="471232" cy="420911"/>
            <a:chOff x="498138" y="4072875"/>
            <a:chExt cx="706500" cy="681600"/>
          </a:xfrm>
        </p:grpSpPr>
        <p:sp>
          <p:nvSpPr>
            <p:cNvPr id="118" name="Google Shape;453;p63">
              <a:extLst>
                <a:ext uri="{FF2B5EF4-FFF2-40B4-BE49-F238E27FC236}">
                  <a16:creationId xmlns:a16="http://schemas.microsoft.com/office/drawing/2014/main" id="{C37AA0BA-6BEC-2664-436C-1B3456E8060F}"/>
                </a:ext>
              </a:extLst>
            </p:cNvPr>
            <p:cNvSpPr/>
            <p:nvPr/>
          </p:nvSpPr>
          <p:spPr>
            <a:xfrm>
              <a:off x="498138" y="4072875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32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119" name="Google Shape;454;p63">
              <a:extLst>
                <a:ext uri="{FF2B5EF4-FFF2-40B4-BE49-F238E27FC236}">
                  <a16:creationId xmlns:a16="http://schemas.microsoft.com/office/drawing/2014/main" id="{0311CFD5-1A36-0C34-F062-F338DF554203}"/>
                </a:ext>
              </a:extLst>
            </p:cNvPr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665663" y="4161262"/>
              <a:ext cx="371475" cy="514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0" name="Google Shape;455;p63">
            <a:extLst>
              <a:ext uri="{FF2B5EF4-FFF2-40B4-BE49-F238E27FC236}">
                <a16:creationId xmlns:a16="http://schemas.microsoft.com/office/drawing/2014/main" id="{5915581A-65CF-DB8D-4749-20442BF4A108}"/>
              </a:ext>
            </a:extLst>
          </p:cNvPr>
          <p:cNvGrpSpPr/>
          <p:nvPr/>
        </p:nvGrpSpPr>
        <p:grpSpPr>
          <a:xfrm>
            <a:off x="2254641" y="2833569"/>
            <a:ext cx="471232" cy="420911"/>
            <a:chOff x="446188" y="2857825"/>
            <a:chExt cx="706500" cy="681600"/>
          </a:xfrm>
        </p:grpSpPr>
        <p:sp>
          <p:nvSpPr>
            <p:cNvPr id="121" name="Google Shape;456;p63">
              <a:extLst>
                <a:ext uri="{FF2B5EF4-FFF2-40B4-BE49-F238E27FC236}">
                  <a16:creationId xmlns:a16="http://schemas.microsoft.com/office/drawing/2014/main" id="{83F6F405-67EC-262E-BE0F-57F5AB95AE15}"/>
                </a:ext>
              </a:extLst>
            </p:cNvPr>
            <p:cNvSpPr/>
            <p:nvPr/>
          </p:nvSpPr>
          <p:spPr>
            <a:xfrm>
              <a:off x="446188" y="2857825"/>
              <a:ext cx="706500" cy="681600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3200" dirty="0">
                <a:solidFill>
                  <a:prstClr val="black"/>
                </a:solidFill>
                <a:latin typeface="DS Automobiles Office" pitchFamily="2" charset="77"/>
                <a:ea typeface="+mn-ea"/>
              </a:endParaRPr>
            </a:p>
          </p:txBody>
        </p:sp>
        <p:pic>
          <p:nvPicPr>
            <p:cNvPr id="122" name="Google Shape;457;p63">
              <a:extLst>
                <a:ext uri="{FF2B5EF4-FFF2-40B4-BE49-F238E27FC236}">
                  <a16:creationId xmlns:a16="http://schemas.microsoft.com/office/drawing/2014/main" id="{77210E0C-172E-340C-4A6E-1367FCF903EA}"/>
                </a:ext>
              </a:extLst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89900" y="2998600"/>
              <a:ext cx="419100" cy="4000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2" name="Google Shape;566;p65">
            <a:extLst>
              <a:ext uri="{FF2B5EF4-FFF2-40B4-BE49-F238E27FC236}">
                <a16:creationId xmlns:a16="http://schemas.microsoft.com/office/drawing/2014/main" id="{220D053B-DAD2-7ED1-D177-A3CB47F92D10}"/>
              </a:ext>
            </a:extLst>
          </p:cNvPr>
          <p:cNvSpPr/>
          <p:nvPr/>
        </p:nvSpPr>
        <p:spPr>
          <a:xfrm>
            <a:off x="2287649" y="3280811"/>
            <a:ext cx="439500" cy="313200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2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133" name="Google Shape;567;p65">
            <a:extLst>
              <a:ext uri="{FF2B5EF4-FFF2-40B4-BE49-F238E27FC236}">
                <a16:creationId xmlns:a16="http://schemas.microsoft.com/office/drawing/2014/main" id="{843430FC-D3BF-3E26-66D7-044981461D23}"/>
              </a:ext>
            </a:extLst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468953" y="3403887"/>
            <a:ext cx="76873" cy="14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itre 1">
            <a:extLst>
              <a:ext uri="{FF2B5EF4-FFF2-40B4-BE49-F238E27FC236}">
                <a16:creationId xmlns:a16="http://schemas.microsoft.com/office/drawing/2014/main" id="{5DC9C022-C1F1-1E8D-22FB-9BEA0DE921C1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FONCTIONNEMENT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1FB5AE-1CD3-6CEE-1066-02376E6D56C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29637" y="2142830"/>
            <a:ext cx="4028274" cy="22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38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19" name="Google Shape;474;p64">
            <a:extLst>
              <a:ext uri="{FF2B5EF4-FFF2-40B4-BE49-F238E27FC236}">
                <a16:creationId xmlns:a16="http://schemas.microsoft.com/office/drawing/2014/main" id="{148172A3-1D24-09C5-CEBA-8BAC89DA81CC}"/>
              </a:ext>
            </a:extLst>
          </p:cNvPr>
          <p:cNvSpPr txBox="1"/>
          <p:nvPr/>
        </p:nvSpPr>
        <p:spPr>
          <a:xfrm>
            <a:off x="432675" y="1358581"/>
            <a:ext cx="4798539" cy="290856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defRPr/>
            </a:pPr>
            <a:r>
              <a:rPr lang="it" sz="1200" b="1" dirty="0">
                <a:solidFill>
                  <a:srgbClr val="AD0040"/>
                </a:solidFill>
                <a:latin typeface="DS Automobiles Office" pitchFamily="2" charset="77"/>
                <a:ea typeface="+mn-ea"/>
              </a:rPr>
              <a:t>Remote Control :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NOUVELLES opérations à distance permettent à l’utilisateur d’interagir avec le véhicule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  <a:sym typeface="Encode Sans"/>
            </a:endParaRPr>
          </a:p>
          <a:p>
            <a:pPr marL="171446" indent="-171446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 panose="020B0604020202020204" pitchFamily="34" charset="0"/>
              <a:buChar char="•"/>
              <a:defRPr/>
            </a:pPr>
            <a:r>
              <a:rPr lang="it-IT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Effacer à distance les paramètres personnels
Déverrouillage du coffre / hayon à distance
État de verrouillage/déverrouillage des portes distantes
État d’ouverture/fermeture des portes distantes
État de démarrage/arrêt du moteur distant
État du déverrouillage du coffre/hayon à distance
État climatique à distance (uniquement pour PHEV)</a:t>
            </a:r>
            <a:endParaRPr lang="it-IT" sz="1200" dirty="0">
              <a:solidFill>
                <a:prstClr val="white"/>
              </a:solidFill>
              <a:latin typeface="DS Automobiles Office" pitchFamily="2" charset="77"/>
              <a:ea typeface="+mn-ea"/>
              <a:cs typeface="Arial" panose="020B0604020202020204" pitchFamily="34" charset="0"/>
            </a:endParaRPr>
          </a:p>
          <a:p>
            <a:pPr marL="171446" indent="-171446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 panose="020B0604020202020204" pitchFamily="34" charset="0"/>
              <a:buChar char="•"/>
              <a:defRPr/>
            </a:pPr>
            <a:endParaRPr lang="it"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marL="114297" indent="-177796" defTabSz="401792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endParaRPr lang="it"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defTabSz="401792">
              <a:spcBef>
                <a:spcPts val="0"/>
              </a:spcBef>
              <a:spcAft>
                <a:spcPts val="0"/>
              </a:spcAft>
              <a:buSzPts val="1000"/>
              <a:defRPr/>
            </a:pPr>
            <a:endParaRPr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</p:txBody>
      </p:sp>
      <p:sp>
        <p:nvSpPr>
          <p:cNvPr id="20" name="Google Shape;419;p63">
            <a:extLst>
              <a:ext uri="{FF2B5EF4-FFF2-40B4-BE49-F238E27FC236}">
                <a16:creationId xmlns:a16="http://schemas.microsoft.com/office/drawing/2014/main" id="{84003219-C3A1-B74E-8A48-C4791A6FA888}"/>
              </a:ext>
            </a:extLst>
          </p:cNvPr>
          <p:cNvSpPr txBox="1"/>
          <p:nvPr/>
        </p:nvSpPr>
        <p:spPr>
          <a:xfrm>
            <a:off x="348188" y="923565"/>
            <a:ext cx="3307161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1600" b="1" dirty="0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FOCUS NOUVEAUTÉ</a:t>
            </a:r>
            <a:endParaRPr sz="20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FDD716B1-FAB3-126B-AB97-FD3C5B3B20BF}"/>
              </a:ext>
            </a:extLst>
          </p:cNvPr>
          <p:cNvSpPr txBox="1"/>
          <p:nvPr/>
        </p:nvSpPr>
        <p:spPr>
          <a:xfrm>
            <a:off x="711158" y="4366758"/>
            <a:ext cx="1950947" cy="112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 CLIENT :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BADE0CB-EDD5-EA11-F50F-3E2B39AAFF86}"/>
              </a:ext>
            </a:extLst>
          </p:cNvPr>
          <p:cNvSpPr txBox="1"/>
          <p:nvPr/>
        </p:nvSpPr>
        <p:spPr>
          <a:xfrm>
            <a:off x="545196" y="4641736"/>
            <a:ext cx="3773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Rassurant et pratique pour le client</a:t>
            </a:r>
          </a:p>
        </p:txBody>
      </p:sp>
      <p:sp>
        <p:nvSpPr>
          <p:cNvPr id="30" name="Titre 1">
            <a:extLst>
              <a:ext uri="{FF2B5EF4-FFF2-40B4-BE49-F238E27FC236}">
                <a16:creationId xmlns:a16="http://schemas.microsoft.com/office/drawing/2014/main" id="{68850F9A-C370-772E-228A-623A8EE03CCE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REMOTE CONTROL</a:t>
            </a:r>
          </a:p>
        </p:txBody>
      </p:sp>
      <p:pic>
        <p:nvPicPr>
          <p:cNvPr id="3078" name="Picture 6" descr="E-TENSE Remote Control | DS">
            <a:extLst>
              <a:ext uri="{FF2B5EF4-FFF2-40B4-BE49-F238E27FC236}">
                <a16:creationId xmlns:a16="http://schemas.microsoft.com/office/drawing/2014/main" id="{AC8EFFA0-F583-70FB-6BBC-C3C4E26AB8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0204" y="0"/>
            <a:ext cx="37737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951;p77">
            <a:extLst>
              <a:ext uri="{FF2B5EF4-FFF2-40B4-BE49-F238E27FC236}">
                <a16:creationId xmlns:a16="http://schemas.microsoft.com/office/drawing/2014/main" id="{862811CD-7CEB-91EC-AEEC-AA36D11CA044}"/>
              </a:ext>
            </a:extLst>
          </p:cNvPr>
          <p:cNvSpPr txBox="1"/>
          <p:nvPr/>
        </p:nvSpPr>
        <p:spPr>
          <a:xfrm flipH="1">
            <a:off x="3585870" y="1009947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03177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38" name="Google Shape;474;p64">
            <a:extLst>
              <a:ext uri="{FF2B5EF4-FFF2-40B4-BE49-F238E27FC236}">
                <a16:creationId xmlns:a16="http://schemas.microsoft.com/office/drawing/2014/main" id="{C88839AC-41CE-10C2-464D-0673E209C957}"/>
              </a:ext>
            </a:extLst>
          </p:cNvPr>
          <p:cNvSpPr txBox="1"/>
          <p:nvPr/>
        </p:nvSpPr>
        <p:spPr>
          <a:xfrm>
            <a:off x="155362" y="1534734"/>
            <a:ext cx="4273531" cy="161709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defRPr/>
            </a:pPr>
            <a:r>
              <a:rPr lang="it" sz="1200" b="1" dirty="0">
                <a:solidFill>
                  <a:srgbClr val="AD0040"/>
                </a:solidFill>
                <a:latin typeface="DS Automobiles Office" pitchFamily="2" charset="77"/>
                <a:ea typeface="+mn-ea"/>
              </a:rPr>
              <a:t>Stationnement: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buSzPts val="1000"/>
              <a:defRPr/>
            </a:pPr>
            <a:endParaRPr lang="it" sz="1200" b="1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Les parkings connectés affichent un indicateur en temps réel des places de stationnement disponibles et des tarifs (disponibles selon les pays).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
Vous pouvez afficher l’adresse du parking et un itinéraire pour vous y rendre.</a:t>
            </a:r>
            <a:r>
              <a:rPr lang="fr-FR" sz="1200" dirty="0">
                <a:solidFill>
                  <a:prstClr val="black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
</a:t>
            </a:r>
            <a:endParaRPr lang="it" sz="12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  <a:p>
            <a:pPr marL="114297" indent="-177796" defTabSz="401792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endParaRPr lang="it" sz="1200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  <a:p>
            <a:pPr defTabSz="401792">
              <a:spcBef>
                <a:spcPts val="0"/>
              </a:spcBef>
              <a:spcAft>
                <a:spcPts val="0"/>
              </a:spcAft>
              <a:buSzPts val="1000"/>
              <a:defRPr/>
            </a:pPr>
            <a:endParaRPr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</p:txBody>
      </p:sp>
      <p:sp>
        <p:nvSpPr>
          <p:cNvPr id="53" name="Google Shape;419;p63">
            <a:extLst>
              <a:ext uri="{FF2B5EF4-FFF2-40B4-BE49-F238E27FC236}">
                <a16:creationId xmlns:a16="http://schemas.microsoft.com/office/drawing/2014/main" id="{43E6AA72-76FB-E919-2AE1-2810C66D17C6}"/>
              </a:ext>
            </a:extLst>
          </p:cNvPr>
          <p:cNvSpPr txBox="1"/>
          <p:nvPr/>
        </p:nvSpPr>
        <p:spPr>
          <a:xfrm>
            <a:off x="155363" y="1175767"/>
            <a:ext cx="3482359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16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FOCUS NOUVEAUTÉ</a:t>
            </a:r>
            <a:endParaRPr sz="20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43B77EB5-57CB-B9FB-250F-B35B0A08F9DD}"/>
              </a:ext>
            </a:extLst>
          </p:cNvPr>
          <p:cNvSpPr txBox="1"/>
          <p:nvPr/>
        </p:nvSpPr>
        <p:spPr>
          <a:xfrm>
            <a:off x="382722" y="4177196"/>
            <a:ext cx="3773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Gain de temps </a:t>
            </a:r>
          </a:p>
          <a:p>
            <a:pPr marL="285743" indent="-28574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Optimisation des déplacements </a:t>
            </a:r>
          </a:p>
        </p:txBody>
      </p:sp>
      <p:pic>
        <p:nvPicPr>
          <p:cNvPr id="309250" name="Picture 2" descr="Parkings : le palmarès des meilleurs rendements par ville | Les Echos">
            <a:extLst>
              <a:ext uri="{FF2B5EF4-FFF2-40B4-BE49-F238E27FC236}">
                <a16:creationId xmlns:a16="http://schemas.microsoft.com/office/drawing/2014/main" id="{EB755A82-FF9E-6D52-4522-9A1634071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4650" y="1585384"/>
            <a:ext cx="4599351" cy="258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261DB8B4-6D6B-958D-6E6B-A8BEAFAB2D9E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STATIONNEMENT</a:t>
            </a:r>
          </a:p>
        </p:txBody>
      </p:sp>
      <p:sp>
        <p:nvSpPr>
          <p:cNvPr id="2" name="textruta 24">
            <a:extLst>
              <a:ext uri="{FF2B5EF4-FFF2-40B4-BE49-F238E27FC236}">
                <a16:creationId xmlns:a16="http://schemas.microsoft.com/office/drawing/2014/main" id="{8095B653-49D4-2511-B020-397BDC0EF663}"/>
              </a:ext>
            </a:extLst>
          </p:cNvPr>
          <p:cNvSpPr txBox="1"/>
          <p:nvPr/>
        </p:nvSpPr>
        <p:spPr>
          <a:xfrm>
            <a:off x="504142" y="3855367"/>
            <a:ext cx="1950947" cy="112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</p:txBody>
      </p:sp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46B38615-63CF-72DE-8757-E3E904AEF9CC}"/>
              </a:ext>
            </a:extLst>
          </p:cNvPr>
          <p:cNvSpPr txBox="1"/>
          <p:nvPr/>
        </p:nvSpPr>
        <p:spPr>
          <a:xfrm flipH="1">
            <a:off x="3076357" y="1147531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9331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 hidden="1">
            <a:extLst>
              <a:ext uri="{FF2B5EF4-FFF2-40B4-BE49-F238E27FC236}">
                <a16:creationId xmlns:a16="http://schemas.microsoft.com/office/drawing/2014/main" id="{E235C339-A18A-4ECD-A6BA-95F4EB4B84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30" y="1430"/>
          <a:ext cx="1429" cy="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8" imgH="408" progId="TCLayout.ActiveDocument.1">
                  <p:embed/>
                </p:oleObj>
              </mc:Choice>
              <mc:Fallback>
                <p:oleObj name="think-cell Slide" r:id="rId5" imgW="408" imgH="408" progId="TCLayout.ActiveDocument.1">
                  <p:embed/>
                  <p:pic>
                    <p:nvPicPr>
                      <p:cNvPr id="12" name="Objekt 11" hidden="1">
                        <a:extLst>
                          <a:ext uri="{FF2B5EF4-FFF2-40B4-BE49-F238E27FC236}">
                            <a16:creationId xmlns:a16="http://schemas.microsoft.com/office/drawing/2014/main" id="{E235C339-A18A-4ECD-A6BA-95F4EB4B8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0" y="1430"/>
                        <a:ext cx="1429" cy="1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ktangel 12" hidden="1">
            <a:extLst>
              <a:ext uri="{FF2B5EF4-FFF2-40B4-BE49-F238E27FC236}">
                <a16:creationId xmlns:a16="http://schemas.microsoft.com/office/drawing/2014/main" id="{543ED0D4-FD75-4F03-9EF5-00DC76FFF6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6855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v-SE" sz="2160" dirty="0">
              <a:solidFill>
                <a:srgbClr val="FFFFFF"/>
              </a:solidFill>
              <a:latin typeface="Volvo Novum" panose="020B0503040502060204" pitchFamily="34" charset="0"/>
              <a:sym typeface="Volvo Novum" panose="020B0503040502060204" pitchFamily="34" charset="0"/>
            </a:endParaRPr>
          </a:p>
        </p:txBody>
      </p:sp>
      <p:sp>
        <p:nvSpPr>
          <p:cNvPr id="38" name="Google Shape;474;p64">
            <a:extLst>
              <a:ext uri="{FF2B5EF4-FFF2-40B4-BE49-F238E27FC236}">
                <a16:creationId xmlns:a16="http://schemas.microsoft.com/office/drawing/2014/main" id="{C88839AC-41CE-10C2-464D-0673E209C957}"/>
              </a:ext>
            </a:extLst>
          </p:cNvPr>
          <p:cNvSpPr txBox="1"/>
          <p:nvPr/>
        </p:nvSpPr>
        <p:spPr>
          <a:xfrm>
            <a:off x="513048" y="1552439"/>
            <a:ext cx="4273531" cy="161709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182875" tIns="91425" rIns="91425" bIns="91425" anchor="t" anchorCtr="0">
            <a:noAutofit/>
          </a:bodyPr>
          <a:lstStyle/>
          <a:p>
            <a:pPr defTabSz="401792">
              <a:spcBef>
                <a:spcPts val="0"/>
              </a:spcBef>
              <a:spcAft>
                <a:spcPts val="0"/>
              </a:spcAft>
              <a:buSzPts val="1000"/>
              <a:defRPr/>
            </a:pPr>
            <a:r>
              <a:rPr lang="it" sz="1200" b="1" dirty="0">
                <a:solidFill>
                  <a:srgbClr val="AD0040"/>
                </a:solidFill>
                <a:latin typeface="DS Automobiles Office" pitchFamily="2" charset="77"/>
                <a:ea typeface="+mn-ea"/>
              </a:rPr>
              <a:t>Send2nav :  </a:t>
            </a:r>
          </a:p>
          <a:p>
            <a:pPr defTabSz="401792">
              <a:spcBef>
                <a:spcPts val="0"/>
              </a:spcBef>
              <a:spcAft>
                <a:spcPts val="0"/>
              </a:spcAft>
              <a:buSzPts val="1000"/>
              <a:defRPr/>
            </a:pPr>
            <a:endParaRPr lang="it" sz="1200" b="1" dirty="0">
              <a:solidFill>
                <a:prstClr val="black"/>
              </a:solidFill>
              <a:latin typeface="DS Automobiles Office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Send2Nav permet de rechercher la prochaine destination à partir de l’application mobile MyDS et de la partager avec le système de navigation du véhicule. 
</a:t>
            </a:r>
            <a:r>
              <a:rPr lang="fr-FR" sz="1200" dirty="0">
                <a:solidFill>
                  <a:prstClr val="black"/>
                </a:solidFill>
                <a:highlight>
                  <a:prstClr val="white"/>
                </a:highlight>
                <a:latin typeface="DS Automobiles Office" pitchFamily="2" charset="77"/>
                <a:ea typeface="Encode Sans"/>
                <a:cs typeface="Encode Sans"/>
                <a:sym typeface="Encode Sans"/>
              </a:rPr>
              <a:t>
</a:t>
            </a:r>
            <a:endParaRPr lang="it"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marL="114297" indent="-177796" defTabSz="401792">
              <a:spcBef>
                <a:spcPts val="0"/>
              </a:spcBef>
              <a:spcAft>
                <a:spcPts val="0"/>
              </a:spcAft>
              <a:buSzPts val="1000"/>
              <a:buFontTx/>
              <a:buChar char="●"/>
              <a:defRPr/>
            </a:pPr>
            <a:endParaRPr lang="it"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  <a:p>
            <a:pPr defTabSz="401792">
              <a:spcBef>
                <a:spcPts val="0"/>
              </a:spcBef>
              <a:spcAft>
                <a:spcPts val="0"/>
              </a:spcAft>
              <a:buSzPts val="1000"/>
              <a:defRPr/>
            </a:pPr>
            <a:endParaRPr sz="1200" dirty="0">
              <a:solidFill>
                <a:prstClr val="black"/>
              </a:solidFill>
              <a:highlight>
                <a:prstClr val="white"/>
              </a:highlight>
              <a:latin typeface="DS Automobiles Office" pitchFamily="2" charset="77"/>
              <a:ea typeface="+mn-ea"/>
            </a:endParaRPr>
          </a:p>
        </p:txBody>
      </p:sp>
      <p:sp>
        <p:nvSpPr>
          <p:cNvPr id="53" name="Google Shape;419;p63">
            <a:extLst>
              <a:ext uri="{FF2B5EF4-FFF2-40B4-BE49-F238E27FC236}">
                <a16:creationId xmlns:a16="http://schemas.microsoft.com/office/drawing/2014/main" id="{43E6AA72-76FB-E919-2AE1-2810C66D17C6}"/>
              </a:ext>
            </a:extLst>
          </p:cNvPr>
          <p:cNvSpPr txBox="1"/>
          <p:nvPr/>
        </p:nvSpPr>
        <p:spPr>
          <a:xfrm>
            <a:off x="513048" y="1193472"/>
            <a:ext cx="3482359" cy="380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40179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defRPr/>
            </a:pPr>
            <a:r>
              <a:rPr lang="it" sz="1600" b="1">
                <a:solidFill>
                  <a:prstClr val="white"/>
                </a:solidFill>
                <a:latin typeface="DS Automobiles Office" pitchFamily="2" charset="77"/>
                <a:ea typeface="Montserrat"/>
                <a:cs typeface="Montserrat"/>
                <a:sym typeface="Montserrat"/>
              </a:rPr>
              <a:t>FOCUS NOUVEAUTÉ</a:t>
            </a:r>
            <a:endParaRPr sz="2000" b="1" dirty="0">
              <a:solidFill>
                <a:prstClr val="white"/>
              </a:solidFill>
              <a:latin typeface="DS Automobiles Office" pitchFamily="2" charset="77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43B77EB5-57CB-B9FB-250F-B35B0A08F9DD}"/>
              </a:ext>
            </a:extLst>
          </p:cNvPr>
          <p:cNvSpPr txBox="1"/>
          <p:nvPr/>
        </p:nvSpPr>
        <p:spPr>
          <a:xfrm>
            <a:off x="1813551" y="3711563"/>
            <a:ext cx="2758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Gagner du temps en configurant une navigation de chez soi</a:t>
            </a:r>
          </a:p>
          <a:p>
            <a:pPr marL="285743" indent="-28574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Encode Sans"/>
                <a:cs typeface="Encode Sans"/>
                <a:sym typeface="Encode Sans"/>
              </a:rPr>
              <a:t>Préparer des déplacements à l’avance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791E02D-E9D2-CD64-556B-D6A74B81C74E}"/>
              </a:ext>
            </a:extLst>
          </p:cNvPr>
          <p:cNvSpPr txBox="1">
            <a:spLocks/>
          </p:cNvSpPr>
          <p:nvPr/>
        </p:nvSpPr>
        <p:spPr>
          <a:xfrm>
            <a:off x="742161" y="3438"/>
            <a:ext cx="7704000" cy="648000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333" b="0" kern="1200" cap="all" baseline="0">
                <a:solidFill>
                  <a:schemeClr val="accent2"/>
                </a:solidFill>
                <a:latin typeface="DS Title Office" pitchFamily="2" charset="0"/>
                <a:ea typeface="+mj-ea"/>
                <a:cs typeface="+mj-cs"/>
              </a:defRPr>
            </a:lvl1pPr>
          </a:lstStyle>
          <a:p>
            <a:pPr defTabSz="914378" fontAlgn="auto">
              <a:spcAft>
                <a:spcPts val="0"/>
              </a:spcAft>
              <a:defRPr/>
            </a:pPr>
            <a:endParaRPr lang="fr-FR" sz="2500" dirty="0">
              <a:solidFill>
                <a:srgbClr val="F2F2F2"/>
              </a:solidFill>
            </a:endParaRPr>
          </a:p>
          <a:p>
            <a:pPr defTabSz="914378" fontAlgn="auto">
              <a:spcAft>
                <a:spcPts val="0"/>
              </a:spcAft>
              <a:defRPr/>
            </a:pPr>
            <a:r>
              <a:rPr lang="fr-FR" sz="2500" dirty="0">
                <a:solidFill>
                  <a:srgbClr val="F2F2F2"/>
                </a:solidFill>
              </a:rPr>
              <a:t>SEND2NAV</a:t>
            </a:r>
          </a:p>
        </p:txBody>
      </p:sp>
      <p:sp>
        <p:nvSpPr>
          <p:cNvPr id="2" name="textruta 24">
            <a:extLst>
              <a:ext uri="{FF2B5EF4-FFF2-40B4-BE49-F238E27FC236}">
                <a16:creationId xmlns:a16="http://schemas.microsoft.com/office/drawing/2014/main" id="{50415E40-B7BF-B5ED-8C66-E9585DDB489D}"/>
              </a:ext>
            </a:extLst>
          </p:cNvPr>
          <p:cNvSpPr txBox="1"/>
          <p:nvPr/>
        </p:nvSpPr>
        <p:spPr>
          <a:xfrm>
            <a:off x="513048" y="3922753"/>
            <a:ext cx="1950947" cy="112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</p:txBody>
      </p:sp>
      <p:pic>
        <p:nvPicPr>
          <p:cNvPr id="2052" name="Picture 4" descr="Tutoriel MyDS : installation et activation de l'application - YouTube">
            <a:extLst>
              <a:ext uri="{FF2B5EF4-FFF2-40B4-BE49-F238E27FC236}">
                <a16:creationId xmlns:a16="http://schemas.microsoft.com/office/drawing/2014/main" id="{C0B29DA2-5F40-4EF0-60C3-B35D88D2BF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6281" y="0"/>
            <a:ext cx="363772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951;p77">
            <a:extLst>
              <a:ext uri="{FF2B5EF4-FFF2-40B4-BE49-F238E27FC236}">
                <a16:creationId xmlns:a16="http://schemas.microsoft.com/office/drawing/2014/main" id="{E66C3E89-9352-E68F-B775-0991250D2D21}"/>
              </a:ext>
            </a:extLst>
          </p:cNvPr>
          <p:cNvSpPr txBox="1"/>
          <p:nvPr/>
        </p:nvSpPr>
        <p:spPr>
          <a:xfrm flipH="1">
            <a:off x="3429253" y="1137645"/>
            <a:ext cx="416936" cy="207719"/>
          </a:xfrm>
          <a:prstGeom prst="rect">
            <a:avLst/>
          </a:prstGeom>
          <a:noFill/>
          <a:ln w="9525" cap="flat" cmpd="sng">
            <a:solidFill>
              <a:srgbClr val="AD0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" sz="900" b="1" dirty="0">
                <a:solidFill>
                  <a:srgbClr val="AD0040"/>
                </a:solidFill>
                <a:latin typeface="DS Automobiles Office" pitchFamily="2" charset="77"/>
                <a:ea typeface="Arial"/>
                <a:cs typeface="Arial"/>
                <a:sym typeface="Arial"/>
              </a:rPr>
              <a:t>NEW</a:t>
            </a:r>
            <a:endParaRPr sz="900" b="1" dirty="0">
              <a:solidFill>
                <a:srgbClr val="AD0040"/>
              </a:solidFill>
              <a:latin typeface="DS Automobiles Office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73582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lein air&#10;&#10;Description générée automatiquement">
            <a:extLst>
              <a:ext uri="{FF2B5EF4-FFF2-40B4-BE49-F238E27FC236}">
                <a16:creationId xmlns:a16="http://schemas.microsoft.com/office/drawing/2014/main" id="{8872E5C0-BDA1-DE6B-FE14-15DB7E3045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19AB27C-A47C-242A-AFE6-AE5234C4B858}"/>
              </a:ext>
            </a:extLst>
          </p:cNvPr>
          <p:cNvSpPr txBox="1"/>
          <p:nvPr/>
        </p:nvSpPr>
        <p:spPr>
          <a:xfrm>
            <a:off x="4779819" y="772964"/>
            <a:ext cx="4117787" cy="1246495"/>
          </a:xfrm>
          <a:prstGeom prst="rect">
            <a:avLst/>
          </a:prstGeom>
          <a:solidFill>
            <a:srgbClr val="D8D8D8">
              <a:alpha val="67843"/>
            </a:srgbClr>
          </a:solidFill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DÉCOUVREZ AU COURS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DES </a:t>
            </a:r>
            <a:r>
              <a:rPr lang="fr-FR" sz="1500" b="1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3 PROCHAINES ÉTAPES </a:t>
            </a: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LES POINTS FORTS DE DS 9 QUE VOUS CONNAISSEZ DÉJÀ ET SUR LESQUELS VOUS DEVEZ CAPITALISER EN PLUS DES NOUVEAUTÉS. 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71BCF6B-6741-8328-C025-859A06E6D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37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au 32">
            <a:extLst>
              <a:ext uri="{FF2B5EF4-FFF2-40B4-BE49-F238E27FC236}">
                <a16:creationId xmlns:a16="http://schemas.microsoft.com/office/drawing/2014/main" id="{E64A07A6-8179-CC8C-A674-1BDB0DAD07B6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2251455"/>
          <a:ext cx="2057400" cy="66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Partager des moments avec ses amis, sa famille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5 : PRAGUE - SALZBOURG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4" name="Tableau 33">
            <a:extLst>
              <a:ext uri="{FF2B5EF4-FFF2-40B4-BE49-F238E27FC236}">
                <a16:creationId xmlns:a16="http://schemas.microsoft.com/office/drawing/2014/main" id="{6B7232BC-7700-2544-A777-DB1BA298FA1C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3061923"/>
          <a:ext cx="2057400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sentir en sécurité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6 : SALZBOURG – ZURICH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5" name="Tableau 34">
            <a:extLst>
              <a:ext uri="{FF2B5EF4-FFF2-40B4-BE49-F238E27FC236}">
                <a16:creationId xmlns:a16="http://schemas.microsoft.com/office/drawing/2014/main" id="{A93F378F-1430-4D7F-DCDC-953C04421585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3771154"/>
          <a:ext cx="2057401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détendre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7 : ZURICH - MILAN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sp>
        <p:nvSpPr>
          <p:cNvPr id="2" name="Ellipse 1">
            <a:extLst>
              <a:ext uri="{FF2B5EF4-FFF2-40B4-BE49-F238E27FC236}">
                <a16:creationId xmlns:a16="http://schemas.microsoft.com/office/drawing/2014/main" id="{776DC234-FE27-5BC0-B0ED-5158BC2F3B07}"/>
              </a:ext>
            </a:extLst>
          </p:cNvPr>
          <p:cNvSpPr/>
          <p:nvPr/>
        </p:nvSpPr>
        <p:spPr>
          <a:xfrm>
            <a:off x="3837678" y="3894754"/>
            <a:ext cx="169034" cy="15842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350" dirty="0">
              <a:solidFill>
                <a:prstClr val="white"/>
              </a:solidFill>
              <a:latin typeface="Citroen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E062BA02-1DD0-389E-6F87-440971BBAA3F}"/>
              </a:ext>
            </a:extLst>
          </p:cNvPr>
          <p:cNvGrpSpPr>
            <a:grpSpLocks noChangeAspect="1"/>
          </p:cNvGrpSpPr>
          <p:nvPr/>
        </p:nvGrpSpPr>
        <p:grpSpPr>
          <a:xfrm>
            <a:off x="322303" y="1110472"/>
            <a:ext cx="4545533" cy="3855433"/>
            <a:chOff x="429737" y="2293180"/>
            <a:chExt cx="5102717" cy="432802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57414A7-0074-0416-DEA5-C3311919D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737" y="2293180"/>
              <a:ext cx="5102717" cy="4328026"/>
            </a:xfrm>
            <a:prstGeom prst="rect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42199B1-EC6F-E24E-7A15-A0FF569D8889}"/>
                </a:ext>
              </a:extLst>
            </p:cNvPr>
            <p:cNvSpPr/>
            <p:nvPr/>
          </p:nvSpPr>
          <p:spPr>
            <a:xfrm>
              <a:off x="2792284" y="3392911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srgbClr val="FFFF00"/>
                </a:solidFill>
                <a:latin typeface="Citroen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1055AA49-BCA6-E34F-2865-8442883145B7}"/>
                </a:ext>
              </a:extLst>
            </p:cNvPr>
            <p:cNvSpPr/>
            <p:nvPr/>
          </p:nvSpPr>
          <p:spPr>
            <a:xfrm>
              <a:off x="3529708" y="3396057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DE9AFF-9091-EEED-3AC2-5CC65ED8DD84}"/>
                </a:ext>
              </a:extLst>
            </p:cNvPr>
            <p:cNvSpPr/>
            <p:nvPr/>
          </p:nvSpPr>
          <p:spPr>
            <a:xfrm>
              <a:off x="4165567" y="3879458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B4261FFE-BF0A-017A-74B2-5118CD30B6FA}"/>
                </a:ext>
              </a:extLst>
            </p:cNvPr>
            <p:cNvSpPr/>
            <p:nvPr/>
          </p:nvSpPr>
          <p:spPr>
            <a:xfrm>
              <a:off x="3992910" y="4440864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569A0DE-EE43-42BB-1287-E05BA8DC081D}"/>
                </a:ext>
              </a:extLst>
            </p:cNvPr>
            <p:cNvSpPr/>
            <p:nvPr/>
          </p:nvSpPr>
          <p:spPr>
            <a:xfrm>
              <a:off x="2717470" y="3715765"/>
              <a:ext cx="149629" cy="19534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B2C66C2-558B-7F4E-7620-DE091616BE0A}"/>
                </a:ext>
              </a:extLst>
            </p:cNvPr>
            <p:cNvSpPr/>
            <p:nvPr/>
          </p:nvSpPr>
          <p:spPr>
            <a:xfrm>
              <a:off x="3406830" y="5008631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16FA6EE-6A1F-CBE1-CFB5-FAD055A3D221}"/>
                </a:ext>
              </a:extLst>
            </p:cNvPr>
            <p:cNvSpPr/>
            <p:nvPr/>
          </p:nvSpPr>
          <p:spPr>
            <a:xfrm>
              <a:off x="3359890" y="4457193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F1B1C5C6-6198-AC2A-03CF-144E918A2D92}"/>
                </a:ext>
              </a:extLst>
            </p:cNvPr>
            <p:cNvSpPr/>
            <p:nvPr/>
          </p:nvSpPr>
          <p:spPr>
            <a:xfrm>
              <a:off x="3085699" y="5242676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9BBD3D8B-23FF-B0C8-DEA1-851DC3A801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883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769741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ETAPE 5 : PRAGUE - SALZBOURG </a:t>
            </a:r>
          </a:p>
          <a:p>
            <a:pPr marL="11906"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Partager des moments avec ses amis, sa famille </a:t>
            </a:r>
          </a:p>
        </p:txBody>
      </p:sp>
      <p:pic>
        <p:nvPicPr>
          <p:cNvPr id="4098" name="Picture 2" descr="Voyage Salzbourg | Autriche | Séjours et Circuits sur mesure">
            <a:extLst>
              <a:ext uri="{FF2B5EF4-FFF2-40B4-BE49-F238E27FC236}">
                <a16:creationId xmlns:a16="http://schemas.microsoft.com/office/drawing/2014/main" id="{EAA1F98A-F016-3D69-D593-2D9121E329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492570"/>
            <a:ext cx="9144000" cy="365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105D0D7C-E7A9-93E7-DB28-DD1AD1550176}"/>
              </a:ext>
            </a:extLst>
          </p:cNvPr>
          <p:cNvGrpSpPr>
            <a:grpSpLocks noChangeAspect="1"/>
          </p:cNvGrpSpPr>
          <p:nvPr/>
        </p:nvGrpSpPr>
        <p:grpSpPr>
          <a:xfrm>
            <a:off x="7175311" y="14324"/>
            <a:ext cx="1968689" cy="1494053"/>
            <a:chOff x="5442857" y="19098"/>
            <a:chExt cx="6749143" cy="572449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F5F4A318-6AA3-E1AB-6191-2BE2A3AA3E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6B83FC8D-3562-DCF0-864C-016F57032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91952DA5-6718-7414-234B-0D5259512FCA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F0754782-5FD0-6400-FAC6-BA832D70E310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88E82BB0-5F43-8FC5-0EAB-B7D11D5685B8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55975A39-0E74-14B3-A375-959FED01710D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E544E3CD-F0AB-31F7-0811-1B1519CF2682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2911427C-D5D6-A306-C9ED-A8D03CCC4C00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7A4325EA-6C55-43CF-3290-ACEFCE3FD9D8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400B5399-0739-6AEF-6C4F-689AADA20B76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D65095DD-B523-C2DA-B3E0-02B27F1A8891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9599E0E4-8656-DCE0-8366-770F9263EE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339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une habitabilité de référence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DS lounge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5544096" y="1602254"/>
            <a:ext cx="3312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01792">
              <a:spcBef>
                <a:spcPts val="300"/>
              </a:spcBef>
              <a:defRPr/>
            </a:pPr>
            <a:endParaRPr lang="fr-FR" sz="1200" b="1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Grand espace pour tous les passagers grâce à l’empattement long de DS 9 (2,89 m)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Exclusivité sur le segment : 4 sièges chauffants, massants et ventilés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Éclairage Polyambient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Accoudoir Premium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Volume de coffre le plus important du segment D : 510 L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720000" y="4282248"/>
            <a:ext cx="4555186" cy="487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Un confort au plus haut niveau pour tous les passagers</a:t>
            </a:r>
          </a:p>
        </p:txBody>
      </p:sp>
      <p:pic>
        <p:nvPicPr>
          <p:cNvPr id="6" name="Image 5" descr="Une image contenant voiture, véhicule, transport, Console centrale&#10;&#10;Description générée automatiquement">
            <a:extLst>
              <a:ext uri="{FF2B5EF4-FFF2-40B4-BE49-F238E27FC236}">
                <a16:creationId xmlns:a16="http://schemas.microsoft.com/office/drawing/2014/main" id="{421EFA1E-3BD3-539C-AD7E-41AD72D7EE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4445"/>
            <a:ext cx="5275186" cy="230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195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769741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ETAPE 6 : SALZBOURG – ZURICH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SE SENTIR EN SÉCURITÉ</a:t>
            </a:r>
          </a:p>
        </p:txBody>
      </p:sp>
      <p:pic>
        <p:nvPicPr>
          <p:cNvPr id="5122" name="Picture 2" descr="Meteo Heure par Heure Zurich - Suisse : Prévisions METEO GRATUITE à 15  jours - La Chaîne Météo">
            <a:extLst>
              <a:ext uri="{FF2B5EF4-FFF2-40B4-BE49-F238E27FC236}">
                <a16:creationId xmlns:a16="http://schemas.microsoft.com/office/drawing/2014/main" id="{FF6A1760-0BCA-F901-6ACD-64B3F72675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00" y="1616527"/>
            <a:ext cx="9147600" cy="35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88E12381-6612-7A83-B50B-9EA75C5A4B66}"/>
              </a:ext>
            </a:extLst>
          </p:cNvPr>
          <p:cNvGrpSpPr>
            <a:grpSpLocks noChangeAspect="1"/>
          </p:cNvGrpSpPr>
          <p:nvPr/>
        </p:nvGrpSpPr>
        <p:grpSpPr>
          <a:xfrm>
            <a:off x="7011537" y="-1815"/>
            <a:ext cx="2132463" cy="1618343"/>
            <a:chOff x="5442857" y="19098"/>
            <a:chExt cx="6749143" cy="572449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5CC08AA1-0B8E-B221-4912-A35FB6A765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BA0F3C4B-AC62-6A7B-2EE2-017A718A7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E62C538F-D55D-CCF1-26B4-80F8ED11E75C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CC79045-BF73-428D-B933-0D3B9118BDD3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E8ECA15-D1ED-16FD-7C77-97D483C3541F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0CE6FAB5-B788-63B9-C684-36AA49D1E6B2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008012CD-4124-3FB5-CC0B-340BD4203EAD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3C780EBF-82E3-CE21-1B2A-E83E2A3E478D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E6CF35B1-3921-FB8C-201A-ECB143A60614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CB609A22-4777-9DD4-4ECF-9DBF18A1D956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A9B4C212-9A4D-AEB5-6488-EC83B6F273FE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B8EFF363-5ADD-C2AA-119C-9EE887A34A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74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au 32">
            <a:extLst>
              <a:ext uri="{FF2B5EF4-FFF2-40B4-BE49-F238E27FC236}">
                <a16:creationId xmlns:a16="http://schemas.microsoft.com/office/drawing/2014/main" id="{E64A07A6-8179-CC8C-A674-1BDB0DAD07B6}"/>
              </a:ext>
            </a:extLst>
          </p:cNvPr>
          <p:cNvGraphicFramePr>
            <a:graphicFrameLocks noGrp="1"/>
          </p:cNvGraphicFramePr>
          <p:nvPr/>
        </p:nvGraphicFramePr>
        <p:xfrm>
          <a:off x="6404546" y="1797203"/>
          <a:ext cx="2057400" cy="66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Voyager plus souvent, de manière plus écologique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kern="1200" baseline="0" dirty="0">
                          <a:solidFill>
                            <a:schemeClr val="dk1"/>
                          </a:solidFill>
                          <a:effectLst/>
                          <a:latin typeface="DS Automobiles Office" pitchFamily="2" charset="77"/>
                          <a:ea typeface="+mn-ea"/>
                          <a:cs typeface="+mn-cs"/>
                        </a:rPr>
                        <a:t>ETAPE 1 : PARIS- BRUXELLES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4" name="Tableau 33">
            <a:extLst>
              <a:ext uri="{FF2B5EF4-FFF2-40B4-BE49-F238E27FC236}">
                <a16:creationId xmlns:a16="http://schemas.microsoft.com/office/drawing/2014/main" id="{6B7232BC-7700-2544-A777-DB1BA298FA1C}"/>
              </a:ext>
            </a:extLst>
          </p:cNvPr>
          <p:cNvGraphicFramePr>
            <a:graphicFrameLocks noGrp="1"/>
          </p:cNvGraphicFramePr>
          <p:nvPr/>
        </p:nvGraphicFramePr>
        <p:xfrm>
          <a:off x="6404546" y="2607672"/>
          <a:ext cx="2057400" cy="691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sentir bien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kern="1200" baseline="0" dirty="0">
                          <a:solidFill>
                            <a:schemeClr val="dk1"/>
                          </a:solidFill>
                          <a:effectLst/>
                          <a:latin typeface="DS Automobiles Office" pitchFamily="2" charset="77"/>
                          <a:ea typeface="+mn-ea"/>
                          <a:cs typeface="+mn-cs"/>
                        </a:rPr>
                        <a:t>ETAPE 2 : BRUXELLES - AMSTERDAM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5" name="Tableau 34">
            <a:extLst>
              <a:ext uri="{FF2B5EF4-FFF2-40B4-BE49-F238E27FC236}">
                <a16:creationId xmlns:a16="http://schemas.microsoft.com/office/drawing/2014/main" id="{A93F378F-1430-4D7F-DCDC-953C04421585}"/>
              </a:ext>
            </a:extLst>
          </p:cNvPr>
          <p:cNvGraphicFramePr>
            <a:graphicFrameLocks noGrp="1"/>
          </p:cNvGraphicFramePr>
          <p:nvPr/>
        </p:nvGraphicFramePr>
        <p:xfrm>
          <a:off x="6404547" y="3501934"/>
          <a:ext cx="2057401" cy="691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faciliter la vie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3 : AMSTERDAM - HANOVRE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46" name="Tableau 45">
            <a:extLst>
              <a:ext uri="{FF2B5EF4-FFF2-40B4-BE49-F238E27FC236}">
                <a16:creationId xmlns:a16="http://schemas.microsoft.com/office/drawing/2014/main" id="{3880C5B7-5A37-FB44-C5F6-42DE55E380E7}"/>
              </a:ext>
            </a:extLst>
          </p:cNvPr>
          <p:cNvGraphicFramePr>
            <a:graphicFrameLocks noGrp="1"/>
          </p:cNvGraphicFramePr>
          <p:nvPr/>
        </p:nvGraphicFramePr>
        <p:xfrm>
          <a:off x="6404546" y="4430349"/>
          <a:ext cx="2057401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Voyager en toute sérénité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kern="1200" dirty="0">
                          <a:solidFill>
                            <a:schemeClr val="dk1"/>
                          </a:solidFill>
                          <a:effectLst/>
                          <a:latin typeface="DS Automobiles Office" pitchFamily="2" charset="77"/>
                          <a:ea typeface="+mn-ea"/>
                          <a:cs typeface="+mn-cs"/>
                        </a:rPr>
                        <a:t>ETAPE 4 : HANOVRE - PRAGUE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sp>
        <p:nvSpPr>
          <p:cNvPr id="48" name="ZoneTexte 47">
            <a:extLst>
              <a:ext uri="{FF2B5EF4-FFF2-40B4-BE49-F238E27FC236}">
                <a16:creationId xmlns:a16="http://schemas.microsoft.com/office/drawing/2014/main" id="{42E8730D-2D3D-4225-17D7-A32DD3BFECEF}"/>
              </a:ext>
            </a:extLst>
          </p:cNvPr>
          <p:cNvSpPr txBox="1"/>
          <p:nvPr/>
        </p:nvSpPr>
        <p:spPr>
          <a:xfrm>
            <a:off x="5839844" y="824098"/>
            <a:ext cx="301995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DÉCOUVREZ </a:t>
            </a:r>
            <a:r>
              <a:rPr lang="fr-FR" sz="135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LES NOUVEAUTÉS </a:t>
            </a: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DE DS 9 MY 23 AU COURS  DES 4 PREMIÈRES ÉTAPES DU VOYAGE 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10736046-4FDC-24E2-4035-1ABCCE626339}"/>
              </a:ext>
            </a:extLst>
          </p:cNvPr>
          <p:cNvGrpSpPr>
            <a:grpSpLocks noChangeAspect="1"/>
          </p:cNvGrpSpPr>
          <p:nvPr/>
        </p:nvGrpSpPr>
        <p:grpSpPr>
          <a:xfrm>
            <a:off x="322303" y="1110472"/>
            <a:ext cx="4545533" cy="3855433"/>
            <a:chOff x="429737" y="2293180"/>
            <a:chExt cx="5102717" cy="4328026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94A9509B-E70A-1E0D-276C-B6C2B032A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737" y="2293180"/>
              <a:ext cx="5102717" cy="4328026"/>
            </a:xfrm>
            <a:prstGeom prst="rect">
              <a:avLst/>
            </a:prstGeom>
          </p:spPr>
        </p:pic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A7A0CEFC-8D51-C160-DC70-6FF560DC1084}"/>
                </a:ext>
              </a:extLst>
            </p:cNvPr>
            <p:cNvSpPr/>
            <p:nvPr/>
          </p:nvSpPr>
          <p:spPr>
            <a:xfrm>
              <a:off x="2792284" y="3392911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srgbClr val="FFFF00"/>
                </a:solidFill>
                <a:latin typeface="Citroen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05857CAB-5EC2-3AC0-85E3-1167F9FD6091}"/>
                </a:ext>
              </a:extLst>
            </p:cNvPr>
            <p:cNvSpPr/>
            <p:nvPr/>
          </p:nvSpPr>
          <p:spPr>
            <a:xfrm>
              <a:off x="3529708" y="3396057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3A42111-1042-324C-409B-FAE959CDEDB8}"/>
                </a:ext>
              </a:extLst>
            </p:cNvPr>
            <p:cNvSpPr/>
            <p:nvPr/>
          </p:nvSpPr>
          <p:spPr>
            <a:xfrm>
              <a:off x="4165567" y="3879458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330A7393-CBC3-23C4-9F4B-462236DAACD0}"/>
                </a:ext>
              </a:extLst>
            </p:cNvPr>
            <p:cNvSpPr/>
            <p:nvPr/>
          </p:nvSpPr>
          <p:spPr>
            <a:xfrm>
              <a:off x="3992910" y="4440864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00C4147-DEFC-79A6-087F-64F4C71DDD30}"/>
                </a:ext>
              </a:extLst>
            </p:cNvPr>
            <p:cNvSpPr/>
            <p:nvPr/>
          </p:nvSpPr>
          <p:spPr>
            <a:xfrm>
              <a:off x="2717470" y="3715765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419FF63F-AA1E-9E7B-CA68-B3100E328931}"/>
                </a:ext>
              </a:extLst>
            </p:cNvPr>
            <p:cNvSpPr/>
            <p:nvPr/>
          </p:nvSpPr>
          <p:spPr>
            <a:xfrm>
              <a:off x="3406830" y="5008631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62DF146F-F3A1-1746-AEAB-7E188D015A7B}"/>
                </a:ext>
              </a:extLst>
            </p:cNvPr>
            <p:cNvSpPr/>
            <p:nvPr/>
          </p:nvSpPr>
          <p:spPr>
            <a:xfrm>
              <a:off x="3359890" y="4457193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C3DC7ED4-ECB9-440B-AB7E-CA4CCF81D398}"/>
                </a:ext>
              </a:extLst>
            </p:cNvPr>
            <p:cNvSpPr/>
            <p:nvPr/>
          </p:nvSpPr>
          <p:spPr>
            <a:xfrm>
              <a:off x="3085699" y="5242676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id="{B2A7CC88-F667-C6AA-C503-B59BE3C5B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9037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DS night vision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Exclusivité sur le segment D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167031" y="1594560"/>
            <a:ext cx="4128055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1792">
              <a:spcBef>
                <a:spcPts val="300"/>
              </a:spcBef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DS NIGHT VISION</a:t>
            </a:r>
          </a:p>
          <a:p>
            <a:pPr marL="214313" indent="-214313" algn="just" defTabSz="401792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fr-FR" sz="1200" b="1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Permet de détecter les piétons et les animaux de plus de 50 cm de haut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Utilise une caméra infrarouge située dans la grille de calandre.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Les dangers mobiles tels que les animaux ou les personnes sont surlignés en jaune puis en rouge pour alerter le conducteur en fonction du niveau de criticité.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167031" y="4157013"/>
            <a:ext cx="4555186" cy="69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Sécurité accrue de nuit pour vous et pour votre environnement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Sérénité pour le conducteur et les passagers</a:t>
            </a:r>
          </a:p>
        </p:txBody>
      </p:sp>
      <p:pic>
        <p:nvPicPr>
          <p:cNvPr id="5" name="Image 4" descr="Une image contenant plein air, véhicule, Véhicule terrestre, ciel&#10;&#10;Description générée automatiquement">
            <a:extLst>
              <a:ext uri="{FF2B5EF4-FFF2-40B4-BE49-F238E27FC236}">
                <a16:creationId xmlns:a16="http://schemas.microsoft.com/office/drawing/2014/main" id="{16596EE4-6773-6E2D-A361-688462363D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040240"/>
            <a:ext cx="3158836" cy="410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888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DS DRIVER ATTENTION MONITORING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Exclusivité sur le segment D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365562" y="1673407"/>
            <a:ext cx="3829838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1792">
              <a:spcBef>
                <a:spcPts val="300"/>
              </a:spcBef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DS DRIVER ATTENTION MONITORING</a:t>
            </a:r>
          </a:p>
          <a:p>
            <a:pPr algn="just" defTabSz="401792">
              <a:spcBef>
                <a:spcPts val="300"/>
              </a:spcBef>
              <a:defRPr/>
            </a:pPr>
            <a:endParaRPr lang="fr-FR" sz="1200" b="1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Surveille et analyse en permanence le visage du conducteur afin de détecter des signes de fatigue ou de distraction. </a:t>
            </a:r>
          </a:p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La caméra effectue son diagnostic d’inattention en prenant en compte : 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Orientation du regard et de la tête (distraction)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Fermeture des paupières (somnolence)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365562" y="3884692"/>
            <a:ext cx="4555186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Alerte visuelle ou sonore  afin de signaler au conducteur sa perte de vigilance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Sécurité accrue lors des longs trajets pour le conducteur et ses passagers</a:t>
            </a:r>
          </a:p>
        </p:txBody>
      </p:sp>
      <p:pic>
        <p:nvPicPr>
          <p:cNvPr id="7" name="Image 6" descr="Une image contenant arbre, Véhicule terrestre, véhicule, plein air&#10;&#10;Description générée automatiquement">
            <a:extLst>
              <a:ext uri="{FF2B5EF4-FFF2-40B4-BE49-F238E27FC236}">
                <a16:creationId xmlns:a16="http://schemas.microsoft.com/office/drawing/2014/main" id="{4C829E9F-D67C-E7E0-F5D6-F1831B7A423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5534"/>
            <a:ext cx="3829838" cy="287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765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554650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ETAPE 7 : ZURICH - MILAN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SE DÉTENDRE</a:t>
            </a:r>
          </a:p>
        </p:txBody>
      </p:sp>
      <p:pic>
        <p:nvPicPr>
          <p:cNvPr id="6148" name="Picture 4" descr="6 raisons de visiter Milan, le chef d'œuvre de la Renaissance et de la mode">
            <a:extLst>
              <a:ext uri="{FF2B5EF4-FFF2-40B4-BE49-F238E27FC236}">
                <a16:creationId xmlns:a16="http://schemas.microsoft.com/office/drawing/2014/main" id="{CAF4AAB9-094D-7DDA-202F-9B6384C58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0250"/>
            <a:ext cx="5958568" cy="397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BDCCD33F-CCF2-611E-A803-1DA1306DFEBC}"/>
              </a:ext>
            </a:extLst>
          </p:cNvPr>
          <p:cNvGrpSpPr>
            <a:grpSpLocks noChangeAspect="1"/>
          </p:cNvGrpSpPr>
          <p:nvPr/>
        </p:nvGrpSpPr>
        <p:grpSpPr>
          <a:xfrm>
            <a:off x="7461913" y="14324"/>
            <a:ext cx="1682087" cy="1276549"/>
            <a:chOff x="5442857" y="19098"/>
            <a:chExt cx="6749143" cy="572449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A71534D3-2B7F-B07E-BD20-2A0D50DDFB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70A21540-70EA-D2A5-0B77-F437E07CF3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F05F46A6-750E-387C-3CF0-020DD85C7FFA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610F1FBD-D5F2-586D-F778-F169C1E29115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57CCF8B8-3089-9E48-51AB-BB12F5D5AA76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C82BC9C4-53FD-5DDA-CAB1-51D32F014D1E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ADE595F2-C38A-E4D3-9CBE-FE5D86E05348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7D1350B8-F3E0-1D6F-AA3F-11774BFEF5B8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6922BFC4-739E-D94E-EA53-001F4210ECF0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D2FCB749-3E10-88C6-C228-BF7778C2F07B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92533D00-0322-70C8-9F22-5CC94610C221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1266" name="Picture 2" descr="Les 14 choses incontournables à faire à Milan">
            <a:extLst>
              <a:ext uri="{FF2B5EF4-FFF2-40B4-BE49-F238E27FC236}">
                <a16:creationId xmlns:a16="http://schemas.microsoft.com/office/drawing/2014/main" id="{F6FA2648-8CEE-47A8-57FD-5967D82212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1178697"/>
            <a:ext cx="4572000" cy="398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0E56DFE-6804-8827-1ACB-817886D67C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88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Ds active scan suspension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pPr>
              <a:buNone/>
            </a:pPr>
            <a:r>
              <a:rPr lang="fr-FR" dirty="0">
                <a:solidFill>
                  <a:srgbClr val="C4B7A6"/>
                </a:solidFill>
              </a:rPr>
              <a:t>Confort ultime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594161" y="1767683"/>
            <a:ext cx="3096344" cy="1608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1792">
              <a:spcBef>
                <a:spcPts val="300"/>
              </a:spcBef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DS ACTIVE SCAN SUSPENSION</a:t>
            </a:r>
          </a:p>
          <a:p>
            <a:pPr algn="ctr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Véritable suspension du 21e siècle, grâce à l’utilisation d’une caméra située sur le haut du pare-brise. Le système anticipe ainsi les irrégularités de la route pour un confort optimisé quel qu’en soit l’état (actif en mode Confort).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588814" y="4083965"/>
            <a:ext cx="4555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Anticipe les irrégularités de la route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Confort de roulage optimal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</p:txBody>
      </p:sp>
      <p:pic>
        <p:nvPicPr>
          <p:cNvPr id="5" name="Image 4" descr="Une image contenant arbre, véhicule, plein air, Véhicule terrestre&#10;&#10;Description générée automatiquement">
            <a:extLst>
              <a:ext uri="{FF2B5EF4-FFF2-40B4-BE49-F238E27FC236}">
                <a16:creationId xmlns:a16="http://schemas.microsoft.com/office/drawing/2014/main" id="{49A9110B-07C4-864F-3D20-9A415AFC7A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5534"/>
            <a:ext cx="3979718" cy="298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27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2824F-976D-364E-AD82-4C3A9EAD6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61" y="3438"/>
            <a:ext cx="7704000" cy="648000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</a:rPr>
              <a:t>sièges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6063E-746F-594A-A142-D2EEA1CDA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627534"/>
            <a:ext cx="7704000" cy="432000"/>
          </a:xfrm>
        </p:spPr>
        <p:txBody>
          <a:bodyPr/>
          <a:lstStyle/>
          <a:p>
            <a:r>
              <a:rPr lang="fr-FR" dirty="0">
                <a:solidFill>
                  <a:srgbClr val="C4B7A6"/>
                </a:solidFill>
              </a:rPr>
              <a:t>Confort ultime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0651B91-FEED-5744-BFAD-752E71648A24}"/>
              </a:ext>
            </a:extLst>
          </p:cNvPr>
          <p:cNvSpPr txBox="1"/>
          <p:nvPr/>
        </p:nvSpPr>
        <p:spPr>
          <a:xfrm>
            <a:off x="4572000" y="2044682"/>
            <a:ext cx="335532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1792">
              <a:spcBef>
                <a:spcPts val="300"/>
              </a:spcBef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Sièges</a:t>
            </a:r>
          </a:p>
          <a:p>
            <a:pPr algn="ctr" defTabSz="401792">
              <a:spcBef>
                <a:spcPts val="300"/>
              </a:spcBef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Mousse haute densité</a:t>
            </a:r>
          </a:p>
          <a:p>
            <a:pPr marL="214313" indent="-214313" algn="just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Chauffants, massants et ventilés à l’avant et à l’arrière selon version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6CBB679-5D5F-7247-8DC7-158175EA9BFA}"/>
              </a:ext>
            </a:extLst>
          </p:cNvPr>
          <p:cNvSpPr txBox="1"/>
          <p:nvPr/>
        </p:nvSpPr>
        <p:spPr>
          <a:xfrm>
            <a:off x="4594161" y="3969662"/>
            <a:ext cx="455518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" pitchFamily="2" charset="77"/>
                <a:ea typeface="+mn-ea"/>
              </a:rPr>
              <a:t>BENEFICES CLIENT :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 Confort souverain pour les passagers à l’avant comme à l’arrière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Exclusivité de la banquette arrière électrique</a:t>
            </a:r>
          </a:p>
          <a:p>
            <a:pPr marL="128588" indent="-128588" defTabSz="685800" eaLnBrk="1" fontAlgn="auto" hangingPunct="1">
              <a:spcBef>
                <a:spcPts val="225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" pitchFamily="2" charset="77"/>
              <a:ea typeface="+mn-ea"/>
            </a:endParaRPr>
          </a:p>
        </p:txBody>
      </p:sp>
      <p:pic>
        <p:nvPicPr>
          <p:cNvPr id="6" name="Image 5" descr="Une image contenant Housse pour siège de voiture, siège de voiture, voiture, Ceinture de sécurité&#10;&#10;Description générée automatiquement">
            <a:extLst>
              <a:ext uri="{FF2B5EF4-FFF2-40B4-BE49-F238E27FC236}">
                <a16:creationId xmlns:a16="http://schemas.microsoft.com/office/drawing/2014/main" id="{55EFBE74-2E7D-D019-ECA8-5A1EA37A96B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381991"/>
            <a:ext cx="4073465" cy="30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073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182540" y="554650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ÉTAPE 8 : MILAN-NICE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RELEVER LES DEFIS </a:t>
            </a:r>
          </a:p>
        </p:txBody>
      </p:sp>
      <p:pic>
        <p:nvPicPr>
          <p:cNvPr id="5122" name="Picture 2" descr="Promenade des Anglais à Nice">
            <a:extLst>
              <a:ext uri="{FF2B5EF4-FFF2-40B4-BE49-F238E27FC236}">
                <a16:creationId xmlns:a16="http://schemas.microsoft.com/office/drawing/2014/main" id="{96CFAA1C-BCB4-0230-0758-B00CF39F9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0497"/>
            <a:ext cx="5896775" cy="393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A470CC29-CDD5-8EBC-3404-96A01AAFA54B}"/>
              </a:ext>
            </a:extLst>
          </p:cNvPr>
          <p:cNvGrpSpPr>
            <a:grpSpLocks noChangeAspect="1"/>
          </p:cNvGrpSpPr>
          <p:nvPr/>
        </p:nvGrpSpPr>
        <p:grpSpPr>
          <a:xfrm>
            <a:off x="7461913" y="14324"/>
            <a:ext cx="1682087" cy="1276549"/>
            <a:chOff x="5442857" y="19098"/>
            <a:chExt cx="6749143" cy="572449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77EE601-23C0-5D37-8A67-444D5174754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42857" y="19098"/>
              <a:ext cx="6749143" cy="5724493"/>
              <a:chOff x="429737" y="2293180"/>
              <a:chExt cx="5102717" cy="4328026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72F6419F-8010-3447-0DBA-80E8CDEEFD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737" y="2293180"/>
                <a:ext cx="5102717" cy="4328026"/>
              </a:xfrm>
              <a:prstGeom prst="rect">
                <a:avLst/>
              </a:prstGeom>
            </p:spPr>
          </p:pic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16446D2C-4B30-30D2-68F8-B6CF580162DF}"/>
                  </a:ext>
                </a:extLst>
              </p:cNvPr>
              <p:cNvSpPr/>
              <p:nvPr/>
            </p:nvSpPr>
            <p:spPr>
              <a:xfrm>
                <a:off x="2792284" y="3392911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srgbClr val="FFFF00"/>
                  </a:solidFill>
                  <a:latin typeface="Citroen"/>
                </a:endParaRPr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C1DFC477-DEBF-6D78-BCCA-92D440916933}"/>
                  </a:ext>
                </a:extLst>
              </p:cNvPr>
              <p:cNvSpPr/>
              <p:nvPr/>
            </p:nvSpPr>
            <p:spPr>
              <a:xfrm>
                <a:off x="3529708" y="3396057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2ABE7F6-75EA-31EE-24D3-B05D17EFFA4B}"/>
                  </a:ext>
                </a:extLst>
              </p:cNvPr>
              <p:cNvSpPr/>
              <p:nvPr/>
            </p:nvSpPr>
            <p:spPr>
              <a:xfrm>
                <a:off x="4165567" y="3879458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6EDED3A8-27FA-045E-560F-10E3799E65B6}"/>
                  </a:ext>
                </a:extLst>
              </p:cNvPr>
              <p:cNvSpPr/>
              <p:nvPr/>
            </p:nvSpPr>
            <p:spPr>
              <a:xfrm>
                <a:off x="3992910" y="4440864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E52E8EBC-E14A-D76A-FD99-9974896C3B86}"/>
                  </a:ext>
                </a:extLst>
              </p:cNvPr>
              <p:cNvSpPr/>
              <p:nvPr/>
            </p:nvSpPr>
            <p:spPr>
              <a:xfrm>
                <a:off x="2717470" y="3715765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4D160AC0-7403-DF20-19D1-69F4F4092AFD}"/>
                  </a:ext>
                </a:extLst>
              </p:cNvPr>
              <p:cNvSpPr/>
              <p:nvPr/>
            </p:nvSpPr>
            <p:spPr>
              <a:xfrm>
                <a:off x="3406830" y="5008631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513725FC-74D0-CFE1-D186-59A649B35B9E}"/>
                  </a:ext>
                </a:extLst>
              </p:cNvPr>
              <p:cNvSpPr/>
              <p:nvPr/>
            </p:nvSpPr>
            <p:spPr>
              <a:xfrm>
                <a:off x="3359890" y="4457193"/>
                <a:ext cx="149629" cy="195349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50901D0D-0945-886F-9066-CB15C7648B2B}"/>
                  </a:ext>
                </a:extLst>
              </p:cNvPr>
              <p:cNvSpPr/>
              <p:nvPr/>
            </p:nvSpPr>
            <p:spPr>
              <a:xfrm>
                <a:off x="3085699" y="5242676"/>
                <a:ext cx="149629" cy="19534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fr-FR" sz="1350" dirty="0">
                  <a:solidFill>
                    <a:prstClr val="white"/>
                  </a:solidFill>
                  <a:latin typeface="Citroen"/>
                </a:endParaRPr>
              </a:p>
            </p:txBody>
          </p:sp>
        </p:grp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788BADB1-4F00-F886-DBCC-3A1B248B17AC}"/>
                </a:ext>
              </a:extLst>
            </p:cNvPr>
            <p:cNvSpPr/>
            <p:nvPr/>
          </p:nvSpPr>
          <p:spPr>
            <a:xfrm>
              <a:off x="8057721" y="2306472"/>
              <a:ext cx="212822" cy="360060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5124" name="Picture 4" descr="Avocat fonds de commerce Nice– Cabinet Ribeiro">
            <a:extLst>
              <a:ext uri="{FF2B5EF4-FFF2-40B4-BE49-F238E27FC236}">
                <a16:creationId xmlns:a16="http://schemas.microsoft.com/office/drawing/2014/main" id="{A03C584F-D28F-1821-2325-1D876BEBE7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1217856"/>
            <a:ext cx="4572001" cy="393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0A7D89A-1D79-8C06-2884-737A784B9B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76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Spécificités DS 9 : Extérieur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0CC48F2-9014-2DA9-0F12-BB8852C77DE8}"/>
              </a:ext>
            </a:extLst>
          </p:cNvPr>
          <p:cNvSpPr txBox="1"/>
          <p:nvPr/>
        </p:nvSpPr>
        <p:spPr>
          <a:xfrm>
            <a:off x="764980" y="2346098"/>
            <a:ext cx="3359345" cy="1225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Badges latéraux spécifiques « ESPRIT DE VOYAGE »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Nouveaux inserts Gris Anthracite sur jantes 19’’ CHAMBORD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Gravure laser sur les coques rétroviseurs avec motif ESPRIT DE VOYAGE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  <a:cs typeface="Trebuchet MS"/>
            </a:endParaRPr>
          </a:p>
        </p:txBody>
      </p:sp>
      <p:pic>
        <p:nvPicPr>
          <p:cNvPr id="5" name="Image 4" descr="Une image contenant plein air, véhicule, Véhicule terrestre, bâtiment&#10;&#10;Description générée automatiquement">
            <a:extLst>
              <a:ext uri="{FF2B5EF4-FFF2-40B4-BE49-F238E27FC236}">
                <a16:creationId xmlns:a16="http://schemas.microsoft.com/office/drawing/2014/main" id="{AC34B877-42C0-F3CC-E256-D2CE319718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9880" y="1252225"/>
            <a:ext cx="4894120" cy="341372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D93BF44-352C-124F-5779-8280221A1C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2682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Badge latéral DS 9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pic>
        <p:nvPicPr>
          <p:cNvPr id="6" name="Image 5" descr="Une image contenant voiture, véhicule, Extérieur d’automobile, Véhicule terrestre&#10;&#10;Description générée automatiquement">
            <a:extLst>
              <a:ext uri="{FF2B5EF4-FFF2-40B4-BE49-F238E27FC236}">
                <a16:creationId xmlns:a16="http://schemas.microsoft.com/office/drawing/2014/main" id="{9AEC6C33-7FFB-DFD2-B69D-BDA6A04B5AA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3935" y="1535082"/>
            <a:ext cx="4810414" cy="360841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72B63EA-F062-735C-92A6-A2181E7E53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356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Coques de rétroviseurs spécifiques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pic>
        <p:nvPicPr>
          <p:cNvPr id="4" name="Image 3" descr="Une image contenant voiture, miroir de voiture, véhicule, plein air&#10;&#10;Description générée automatiquement">
            <a:extLst>
              <a:ext uri="{FF2B5EF4-FFF2-40B4-BE49-F238E27FC236}">
                <a16:creationId xmlns:a16="http://schemas.microsoft.com/office/drawing/2014/main" id="{8C87F88A-4DA1-2B2A-3432-1DE506D855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8356" y="1599098"/>
            <a:ext cx="4727287" cy="354606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262088E-6852-81C7-812A-2CEA75D2D1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1958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Spécificités DS 9 : Intérieur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69C54A-B251-4801-E88F-3E9EF0B2D846}"/>
              </a:ext>
            </a:extLst>
          </p:cNvPr>
          <p:cNvSpPr txBox="1"/>
          <p:nvPr/>
        </p:nvSpPr>
        <p:spPr>
          <a:xfrm>
            <a:off x="817699" y="1891475"/>
            <a:ext cx="3306626" cy="2557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Basée sur la finition OPERA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Marquage à chaud spécifique avec l’</a:t>
            </a:r>
            <a:r>
              <a:rPr lang="fr-FR" sz="1200" dirty="0" err="1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emblême</a:t>
            </a: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 ESPRIT DE VOYAGE sur boîtes de rangement centrales en cuir Nappa Gris Perle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Coloris Gris Perle sur les accoudoirs de porte, la console centrale et la partie inférieure de la planche de bord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Sièges en cuir Nappa Gris Perle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Couleur spécifique pour les bordures et les surpiqures des tapis de sol</a:t>
            </a:r>
          </a:p>
          <a:p>
            <a:pPr marL="223838" marR="3810" indent="-214313" defTabSz="685800" eaLnBrk="1" fontAlgn="auto" hangingPunct="1">
              <a:spcBef>
                <a:spcPts val="75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Seuils de portes avant spécifiques ESPRIT DE VOYAGE (avec éclairage)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  <a:cs typeface="Trebuchet MS"/>
            </a:endParaRPr>
          </a:p>
        </p:txBody>
      </p:sp>
      <p:pic>
        <p:nvPicPr>
          <p:cNvPr id="6" name="Image 5" descr="Une image contenant voiture, transport, Véhicule terrestre, volant&#10;&#10;Description générée automatiquement">
            <a:extLst>
              <a:ext uri="{FF2B5EF4-FFF2-40B4-BE49-F238E27FC236}">
                <a16:creationId xmlns:a16="http://schemas.microsoft.com/office/drawing/2014/main" id="{ECE7AF1F-75AD-FFB1-A74B-B079E58C54F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851" y="1891475"/>
            <a:ext cx="4766149" cy="241723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D988202-A113-7210-2FFD-11F380888C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88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au 32">
            <a:extLst>
              <a:ext uri="{FF2B5EF4-FFF2-40B4-BE49-F238E27FC236}">
                <a16:creationId xmlns:a16="http://schemas.microsoft.com/office/drawing/2014/main" id="{E64A07A6-8179-CC8C-A674-1BDB0DAD07B6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2251455"/>
          <a:ext cx="2057400" cy="66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Partager des moments avec ses amis, sa famille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5 : PRAGUE - SALZBOURG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4" name="Tableau 33">
            <a:extLst>
              <a:ext uri="{FF2B5EF4-FFF2-40B4-BE49-F238E27FC236}">
                <a16:creationId xmlns:a16="http://schemas.microsoft.com/office/drawing/2014/main" id="{6B7232BC-7700-2544-A777-DB1BA298FA1C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3061923"/>
          <a:ext cx="2057400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sentir en sécurité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6 : SALZBOURG – ZURICH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aphicFrame>
        <p:nvGraphicFramePr>
          <p:cNvPr id="35" name="Tableau 34">
            <a:extLst>
              <a:ext uri="{FF2B5EF4-FFF2-40B4-BE49-F238E27FC236}">
                <a16:creationId xmlns:a16="http://schemas.microsoft.com/office/drawing/2014/main" id="{A93F378F-1430-4D7F-DCDC-953C04421585}"/>
              </a:ext>
            </a:extLst>
          </p:cNvPr>
          <p:cNvGraphicFramePr>
            <a:graphicFrameLocks noGrp="1"/>
          </p:cNvGraphicFramePr>
          <p:nvPr/>
        </p:nvGraphicFramePr>
        <p:xfrm>
          <a:off x="6364181" y="3771154"/>
          <a:ext cx="2057401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15875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Se détendre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7 : ZURICH - MILAN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sp>
        <p:nvSpPr>
          <p:cNvPr id="48" name="ZoneTexte 47">
            <a:extLst>
              <a:ext uri="{FF2B5EF4-FFF2-40B4-BE49-F238E27FC236}">
                <a16:creationId xmlns:a16="http://schemas.microsoft.com/office/drawing/2014/main" id="{42E8730D-2D3D-4225-17D7-A32DD3BFECEF}"/>
              </a:ext>
            </a:extLst>
          </p:cNvPr>
          <p:cNvSpPr txBox="1"/>
          <p:nvPr/>
        </p:nvSpPr>
        <p:spPr>
          <a:xfrm>
            <a:off x="5845816" y="1102058"/>
            <a:ext cx="2853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LES 3 PROCHAINES ÉTAPES PERMETTRONT DE REVALIDER ENSEMBLE  </a:t>
            </a:r>
            <a:r>
              <a:rPr lang="fr-FR" sz="135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</a:t>
            </a: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ES POINTS FORTS DE DS 9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776DC234-FE27-5BC0-B0ED-5158BC2F3B07}"/>
              </a:ext>
            </a:extLst>
          </p:cNvPr>
          <p:cNvSpPr/>
          <p:nvPr/>
        </p:nvSpPr>
        <p:spPr>
          <a:xfrm>
            <a:off x="3837678" y="3894754"/>
            <a:ext cx="169034" cy="15842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350" dirty="0">
              <a:solidFill>
                <a:prstClr val="white"/>
              </a:solidFill>
              <a:latin typeface="Citroen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E062BA02-1DD0-389E-6F87-440971BBAA3F}"/>
              </a:ext>
            </a:extLst>
          </p:cNvPr>
          <p:cNvGrpSpPr>
            <a:grpSpLocks noChangeAspect="1"/>
          </p:cNvGrpSpPr>
          <p:nvPr/>
        </p:nvGrpSpPr>
        <p:grpSpPr>
          <a:xfrm>
            <a:off x="322303" y="1110472"/>
            <a:ext cx="4545533" cy="3855433"/>
            <a:chOff x="429737" y="2293180"/>
            <a:chExt cx="5102717" cy="432802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57414A7-0074-0416-DEA5-C3311919D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737" y="2293180"/>
              <a:ext cx="5102717" cy="4328026"/>
            </a:xfrm>
            <a:prstGeom prst="rect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42199B1-EC6F-E24E-7A15-A0FF569D8889}"/>
                </a:ext>
              </a:extLst>
            </p:cNvPr>
            <p:cNvSpPr/>
            <p:nvPr/>
          </p:nvSpPr>
          <p:spPr>
            <a:xfrm>
              <a:off x="2792284" y="3392911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srgbClr val="FFFF00"/>
                </a:solidFill>
                <a:latin typeface="Citroen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1055AA49-BCA6-E34F-2865-8442883145B7}"/>
                </a:ext>
              </a:extLst>
            </p:cNvPr>
            <p:cNvSpPr/>
            <p:nvPr/>
          </p:nvSpPr>
          <p:spPr>
            <a:xfrm>
              <a:off x="3529708" y="3396057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DE9AFF-9091-EEED-3AC2-5CC65ED8DD84}"/>
                </a:ext>
              </a:extLst>
            </p:cNvPr>
            <p:cNvSpPr/>
            <p:nvPr/>
          </p:nvSpPr>
          <p:spPr>
            <a:xfrm>
              <a:off x="4165567" y="3879458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B4261FFE-BF0A-017A-74B2-5118CD30B6FA}"/>
                </a:ext>
              </a:extLst>
            </p:cNvPr>
            <p:cNvSpPr/>
            <p:nvPr/>
          </p:nvSpPr>
          <p:spPr>
            <a:xfrm>
              <a:off x="3992910" y="4440864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569A0DE-EE43-42BB-1287-E05BA8DC081D}"/>
                </a:ext>
              </a:extLst>
            </p:cNvPr>
            <p:cNvSpPr/>
            <p:nvPr/>
          </p:nvSpPr>
          <p:spPr>
            <a:xfrm>
              <a:off x="2717470" y="3715765"/>
              <a:ext cx="149629" cy="19534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B2C66C2-558B-7F4E-7620-DE091616BE0A}"/>
                </a:ext>
              </a:extLst>
            </p:cNvPr>
            <p:cNvSpPr/>
            <p:nvPr/>
          </p:nvSpPr>
          <p:spPr>
            <a:xfrm>
              <a:off x="3406830" y="5008631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16FA6EE-6A1F-CBE1-CFB5-FAD055A3D221}"/>
                </a:ext>
              </a:extLst>
            </p:cNvPr>
            <p:cNvSpPr/>
            <p:nvPr/>
          </p:nvSpPr>
          <p:spPr>
            <a:xfrm>
              <a:off x="3359890" y="4457193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F1B1C5C6-6198-AC2A-03CF-144E918A2D92}"/>
                </a:ext>
              </a:extLst>
            </p:cNvPr>
            <p:cNvSpPr/>
            <p:nvPr/>
          </p:nvSpPr>
          <p:spPr>
            <a:xfrm>
              <a:off x="3085699" y="5242676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F42F9A1-0B1C-89A4-DA9E-14485B912E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730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</a:rPr>
              <a:t>Embossage spécifique</a:t>
            </a:r>
          </a:p>
        </p:txBody>
      </p:sp>
      <p:pic>
        <p:nvPicPr>
          <p:cNvPr id="10" name="Image 9" descr="Une image contenant voiture, Console centrale, transport, véhicule&#10;&#10;Description générée automatiquement">
            <a:extLst>
              <a:ext uri="{FF2B5EF4-FFF2-40B4-BE49-F238E27FC236}">
                <a16:creationId xmlns:a16="http://schemas.microsoft.com/office/drawing/2014/main" id="{14EF2331-A867-99EF-2070-041E8C8504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5159" y="1599098"/>
            <a:ext cx="4733682" cy="355085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8F4CBBC-CFA4-B470-51D2-3F67835E0E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070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Badges seuils de portes avant avec éclairages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pic>
        <p:nvPicPr>
          <p:cNvPr id="9" name="Image 8" descr="Une image contenant voiture, véhicule, automobile&#10;&#10;Description générée automatiquement">
            <a:extLst>
              <a:ext uri="{FF2B5EF4-FFF2-40B4-BE49-F238E27FC236}">
                <a16:creationId xmlns:a16="http://schemas.microsoft.com/office/drawing/2014/main" id="{5C46EF65-A541-4B2C-D307-04767EA636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463" y="1599098"/>
            <a:ext cx="4725074" cy="35444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6E77EE3-43C1-63DF-E01E-CF5F7FEE16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583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Tapis de sol spécifiques avec bordures Gris Perle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pic>
        <p:nvPicPr>
          <p:cNvPr id="4" name="Image 3" descr="Une image contenant voiture&#10;&#10;Description générée automatiquement">
            <a:extLst>
              <a:ext uri="{FF2B5EF4-FFF2-40B4-BE49-F238E27FC236}">
                <a16:creationId xmlns:a16="http://schemas.microsoft.com/office/drawing/2014/main" id="{B75AA91A-EEC7-AD4F-7FFF-B831F44300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3052" y="1539631"/>
            <a:ext cx="4817896" cy="361159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B7B258-1B57-7618-CD58-5F2BF5A194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963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dirty="0">
                <a:solidFill>
                  <a:srgbClr val="E5E5E5"/>
                </a:solidFill>
                <a:latin typeface="DS Automobiles" pitchFamily="2" charset="77"/>
              </a:rPr>
              <a:t>COLLECTION DS ESPRIT DE VOYAGE 2023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4C3C4FF-9EEA-D745-8185-EB17CAB5EB01}"/>
              </a:ext>
            </a:extLst>
          </p:cNvPr>
          <p:cNvSpPr txBox="1">
            <a:spLocks/>
          </p:cNvSpPr>
          <p:nvPr/>
        </p:nvSpPr>
        <p:spPr>
          <a:xfrm>
            <a:off x="410106" y="1036225"/>
            <a:ext cx="7704000" cy="432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25000"/>
              <a:buFontTx/>
              <a:buBlip>
                <a:blip r:embed="rId3"/>
              </a:buBlip>
              <a:defRPr sz="15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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Verdana" pitchFamily="34" charset="0"/>
              <a:buChar char="●"/>
              <a:defRPr sz="15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anose="05000000000000000000" pitchFamily="2" charset="2"/>
              <a:buChar char="l"/>
              <a:defRPr sz="13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  <a:defRPr sz="1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 fontAlgn="auto">
              <a:spcAft>
                <a:spcPts val="0"/>
              </a:spcAft>
              <a:buNone/>
              <a:defRPr/>
            </a:pPr>
            <a:r>
              <a:rPr lang="fr-FR" sz="1800" dirty="0">
                <a:solidFill>
                  <a:srgbClr val="C4B7A6"/>
                </a:solidFill>
                <a:latin typeface="DS Automobiles" pitchFamily="2" charset="77"/>
                <a:cs typeface="Citroen"/>
              </a:rPr>
              <a:t>Spécificités DS 9</a:t>
            </a:r>
            <a:endParaRPr lang="fr-FR" sz="1800" dirty="0">
              <a:solidFill>
                <a:srgbClr val="C4B7A6"/>
              </a:solidFill>
              <a:latin typeface="DS Automobiles" pitchFamily="2" charset="77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F00E81A-3D1E-01DF-58DB-71C0B46B60D5}"/>
              </a:ext>
            </a:extLst>
          </p:cNvPr>
          <p:cNvSpPr txBox="1"/>
          <p:nvPr/>
        </p:nvSpPr>
        <p:spPr>
          <a:xfrm>
            <a:off x="454253" y="1443491"/>
            <a:ext cx="3407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prstClr val="white"/>
                </a:solidFill>
                <a:latin typeface="DS Automobiles Office" pitchFamily="2" charset="0"/>
                <a:ea typeface="+mn-ea"/>
              </a:rPr>
              <a:t>Teintes de caisses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79D0B82-CF14-A742-5778-966BE93FEB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9A16085-E812-9A5C-9CBF-055AD79E1B87}"/>
              </a:ext>
            </a:extLst>
          </p:cNvPr>
          <p:cNvSpPr txBox="1"/>
          <p:nvPr/>
        </p:nvSpPr>
        <p:spPr>
          <a:xfrm>
            <a:off x="6593245" y="3330755"/>
            <a:ext cx="20219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dirty="0">
                <a:solidFill>
                  <a:schemeClr val="bg1"/>
                </a:solidFill>
                <a:latin typeface="DS Automobiles Office" pitchFamily="2" charset="77"/>
                <a:ea typeface="+mn-ea"/>
              </a:rPr>
              <a:t>Noir Perla Nera</a:t>
            </a:r>
            <a:endParaRPr lang="fr-FR" sz="1100" i="1" dirty="0">
              <a:solidFill>
                <a:schemeClr val="bg1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72E5809-DF46-DD51-19B0-CC4C5694CD8C}"/>
              </a:ext>
            </a:extLst>
          </p:cNvPr>
          <p:cNvSpPr txBox="1"/>
          <p:nvPr/>
        </p:nvSpPr>
        <p:spPr>
          <a:xfrm>
            <a:off x="3446340" y="3330755"/>
            <a:ext cx="2167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dirty="0">
                <a:solidFill>
                  <a:schemeClr val="bg1"/>
                </a:solidFill>
                <a:latin typeface="DS Automobiles Office" pitchFamily="2" charset="77"/>
                <a:ea typeface="+mn-ea"/>
              </a:rPr>
              <a:t>Gris Platinium</a:t>
            </a:r>
            <a:endParaRPr lang="fr-FR" sz="1100" i="1" dirty="0">
              <a:solidFill>
                <a:schemeClr val="bg1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B759E4A-B168-2325-6661-C191D9EF712B}"/>
              </a:ext>
            </a:extLst>
          </p:cNvPr>
          <p:cNvSpPr txBox="1"/>
          <p:nvPr/>
        </p:nvSpPr>
        <p:spPr>
          <a:xfrm>
            <a:off x="595444" y="3330755"/>
            <a:ext cx="21292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dirty="0">
                <a:solidFill>
                  <a:schemeClr val="bg1"/>
                </a:solidFill>
                <a:latin typeface="DS Automobiles Office" pitchFamily="2" charset="77"/>
                <a:ea typeface="+mn-ea"/>
              </a:rPr>
              <a:t>Cristal Pearl</a:t>
            </a:r>
            <a:endParaRPr lang="fr-FR" sz="1100" i="1" dirty="0">
              <a:solidFill>
                <a:schemeClr val="bg1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186F43E-A12D-AD7F-67AE-A25EA6B0E54D}"/>
              </a:ext>
            </a:extLst>
          </p:cNvPr>
          <p:cNvSpPr txBox="1"/>
          <p:nvPr/>
        </p:nvSpPr>
        <p:spPr>
          <a:xfrm>
            <a:off x="5812003" y="4288309"/>
            <a:ext cx="21292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dirty="0">
                <a:solidFill>
                  <a:schemeClr val="bg1"/>
                </a:solidFill>
                <a:latin typeface="DS Automobiles Office" pitchFamily="2" charset="77"/>
                <a:ea typeface="+mn-ea"/>
              </a:rPr>
              <a:t>Bleu Midnight</a:t>
            </a:r>
            <a:endParaRPr lang="fr-FR" sz="1100" i="1" dirty="0">
              <a:solidFill>
                <a:schemeClr val="bg1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2" name="Image 1" descr="Une image contenant véhicule, voiture, roue, Véhicule terrestre&#10;&#10;Description générée automatiquement">
            <a:extLst>
              <a:ext uri="{FF2B5EF4-FFF2-40B4-BE49-F238E27FC236}">
                <a16:creationId xmlns:a16="http://schemas.microsoft.com/office/drawing/2014/main" id="{FF8B9EE5-E1E5-15D2-3EE2-615E5614E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395" y="3291158"/>
            <a:ext cx="4027529" cy="226548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27B3A06-E5BD-AAEB-4CF4-BF5DF39323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569" y="1571341"/>
            <a:ext cx="4028274" cy="226548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E777814-656C-8377-A444-31AD041662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81934" y="1521540"/>
            <a:ext cx="4028274" cy="226548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62B918B-DD38-A753-15B8-A42088A589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5817" y="1521959"/>
            <a:ext cx="4027529" cy="226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124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véhicule, Véhicule terrestre, plein air, ciel&#10;&#10;Description générée automatiquement">
            <a:extLst>
              <a:ext uri="{FF2B5EF4-FFF2-40B4-BE49-F238E27FC236}">
                <a16:creationId xmlns:a16="http://schemas.microsoft.com/office/drawing/2014/main" id="{F9C290F4-73EE-EA8A-300F-C8C2C1EE3D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102"/>
            <a:ext cx="9174891" cy="521160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14982D1-6572-37B2-F61D-257E0C1D041D}"/>
              </a:ext>
            </a:extLst>
          </p:cNvPr>
          <p:cNvSpPr txBox="1"/>
          <p:nvPr/>
        </p:nvSpPr>
        <p:spPr>
          <a:xfrm>
            <a:off x="223226" y="806903"/>
            <a:ext cx="869754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DS Automobiles Office" pitchFamily="2" charset="77"/>
                <a:ea typeface="+mn-ea"/>
              </a:rPr>
              <a:t>NOTRE VOYAGE DE PARIS À NICE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DS Automobiles Office" pitchFamily="2" charset="77"/>
                <a:ea typeface="+mn-ea"/>
              </a:rPr>
              <a:t>EST TERMINÉ.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DS Automobiles Office" pitchFamily="2" charset="77"/>
                <a:ea typeface="+mn-ea"/>
              </a:rPr>
              <a:t>VOICI LES 20 ARGUMENTS DE DS 9 MY 23 À METTRE EN AVANT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DS Automobiles Office" pitchFamily="2" charset="77"/>
                <a:ea typeface="+mn-ea"/>
              </a:rPr>
              <a:t>AUPRÈS DE VOS CLIENTS.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DS Automobiles Office" pitchFamily="2" charset="77"/>
                <a:ea typeface="+mn-ea"/>
              </a:rPr>
              <a:t>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5D50946-9715-7764-22E8-484C1FFBAD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804" y="-68102"/>
            <a:ext cx="970392" cy="97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519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plein air&#10;&#10;Description générée automatiquement">
            <a:extLst>
              <a:ext uri="{FF2B5EF4-FFF2-40B4-BE49-F238E27FC236}">
                <a16:creationId xmlns:a16="http://schemas.microsoft.com/office/drawing/2014/main" id="{CE772DCF-CD4D-641B-DFBD-9B3E4DF3EBA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306" y="0"/>
            <a:ext cx="3427694" cy="51435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F0FD50E-D6DD-FCBB-EDAA-EE47D0941E81}"/>
              </a:ext>
            </a:extLst>
          </p:cNvPr>
          <p:cNvSpPr txBox="1"/>
          <p:nvPr/>
        </p:nvSpPr>
        <p:spPr>
          <a:xfrm>
            <a:off x="805059" y="674220"/>
            <a:ext cx="1637200" cy="30008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marL="9525" marR="3810" defTabSz="685800" eaLnBrk="1" fontAlgn="auto" hangingPunct="1">
              <a:spcBef>
                <a:spcPts val="75"/>
              </a:spcBef>
              <a:spcAft>
                <a:spcPts val="0"/>
              </a:spcAft>
              <a:defRPr/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  <a:cs typeface="Trebuchet MS"/>
              </a:rPr>
              <a:t>Les 20 points clés :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10BA44D-3E2B-2D83-8A02-12D0A45FB431}"/>
              </a:ext>
            </a:extLst>
          </p:cNvPr>
          <p:cNvSpPr txBox="1"/>
          <p:nvPr/>
        </p:nvSpPr>
        <p:spPr>
          <a:xfrm>
            <a:off x="805059" y="1217319"/>
            <a:ext cx="4078669" cy="4111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2 motorisations E-TENSE puissantes et répondant aux besoins de la majorité des clients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Une autonomie améliorée pour des trajets en toute sérénité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 usage ultérieur de l’énergie électrique grâce à la fonction E-SAVE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 nouvel intérieur OPERA Gris Perle élégant et raffiné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Encore plus d’attention aux détails grâce au nouvel embossage du logo DS accompagné du nouveau ciel de pavillon en </a:t>
            </a: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A</a:t>
            </a:r>
            <a:r>
              <a:rPr lang="fr-FR" sz="1200" dirty="0" err="1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lcantara</a:t>
            </a:r>
            <a:r>
              <a:rPr lang="fr-FR" sz="1200" dirty="0">
                <a:solidFill>
                  <a:srgbClr val="FFFFFF"/>
                </a:solidFill>
                <a:latin typeface="DS Automobiles Office" pitchFamily="2" charset="77"/>
                <a:ea typeface="+mn-ea"/>
              </a:rPr>
              <a:t>® 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 nouvel infodivertissement avec un écran central fluide et réactif, à l’image d’un smartphone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Une personnalisation des pages grâce aux différents widgets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Une nouvelle commande vocale évolutive qui agit comme un assistant personnel 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Des services associés pour un gain de temps et une tranquillité d’esprit 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Une navigation connectée pour faciliter le quotidien 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E41251A-6353-E4C7-2F33-7F140DB27A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820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ZoneTexte 24">
            <a:extLst>
              <a:ext uri="{FF2B5EF4-FFF2-40B4-BE49-F238E27FC236}">
                <a16:creationId xmlns:a16="http://schemas.microsoft.com/office/drawing/2014/main" id="{D10BA44D-3E2B-2D83-8A02-12D0A45FB431}"/>
              </a:ext>
            </a:extLst>
          </p:cNvPr>
          <p:cNvSpPr txBox="1"/>
          <p:nvPr/>
        </p:nvSpPr>
        <p:spPr>
          <a:xfrm>
            <a:off x="805059" y="1079277"/>
            <a:ext cx="4911247" cy="4111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arenR" startAt="11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 confort inégalé : 4 sièges chauffants, massants et ventilés, accoudoir Premium et appui-têtes arrière « Lounge »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Une habitabilité de référence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Le plus grand volume de coffre du segment (510 L)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Des ADAS de dernières générations pour une sécurité accrue 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Des exclusivités sur le segment D Premium (DS NIGHT VISION, DS DRIVER ATTENTION MONITORING, DS ACTIVE SCAN SUSPENSION)</a:t>
            </a:r>
            <a:endParaRPr lang="fr-FR" sz="1200" dirty="0">
              <a:solidFill>
                <a:srgbClr val="FF0000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Un confort de roulage inégalé grâce à DS ACTIVE SCAN SUSPENSION 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Le plus grand soin apporté au confort de l’ensemble des passagers grâce aux 4 sièges chauffants, massants et ventilés et à la mousse haute densité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" pitchFamily="2" charset="77"/>
                <a:ea typeface="+mn-ea"/>
              </a:rPr>
              <a:t>Silence et confort acoustique au plus haut niveau grâce au vitrage feuilleté </a:t>
            </a: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  <a:cs typeface="Trebuchet MS"/>
              </a:rPr>
              <a:t>Des spécificités intérieures et extérieures pour DS 9 MY 23 Collection Esprit de Voyage (embossage spécifique, seuils de portes, coques de rétroviseurs, badges latéraux etc)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  <a:cs typeface="Trebuchet MS"/>
              </a:rPr>
              <a:t>Une collection Esprit de Voyage pour proposer un choix plus large auprès des clients, créant de nouvelles opportunités de ventes</a:t>
            </a: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66700" marR="3810" indent="-257175" defTabSz="685800" eaLnBrk="1" fontAlgn="auto" hangingPunct="1">
              <a:spcBef>
                <a:spcPts val="75"/>
              </a:spcBef>
              <a:spcAft>
                <a:spcPts val="0"/>
              </a:spcAft>
              <a:buFont typeface="+mj-lt"/>
              <a:buAutoNum type="arabicParenR" startAt="11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pic>
        <p:nvPicPr>
          <p:cNvPr id="3" name="Image 2" descr="Une image contenant personne, sol, plein air, escalier&#10;&#10;Description générée automatiquement">
            <a:extLst>
              <a:ext uri="{FF2B5EF4-FFF2-40B4-BE49-F238E27FC236}">
                <a16:creationId xmlns:a16="http://schemas.microsoft.com/office/drawing/2014/main" id="{221335F2-0321-4A24-63E9-D8585C7C2E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306" y="0"/>
            <a:ext cx="3427694" cy="51435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2BE374C-1A75-D00E-31F3-F947336B7994}"/>
              </a:ext>
            </a:extLst>
          </p:cNvPr>
          <p:cNvSpPr txBox="1"/>
          <p:nvPr/>
        </p:nvSpPr>
        <p:spPr>
          <a:xfrm>
            <a:off x="805059" y="674220"/>
            <a:ext cx="1637200" cy="30008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marL="9525" marR="3810" defTabSz="685800" eaLnBrk="1" fontAlgn="auto" hangingPunct="1">
              <a:spcBef>
                <a:spcPts val="75"/>
              </a:spcBef>
              <a:spcAft>
                <a:spcPts val="0"/>
              </a:spcAft>
              <a:defRPr/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  <a:cs typeface="Trebuchet MS"/>
              </a:rPr>
              <a:t>Les 20 points clés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782D93F-F5CB-6265-8ECB-82A0593931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648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4">
            <a:extLst>
              <a:ext uri="{FF2B5EF4-FFF2-40B4-BE49-F238E27FC236}">
                <a16:creationId xmlns:a16="http://schemas.microsoft.com/office/drawing/2014/main" id="{1A880399-3941-144A-A280-94015A75C829}"/>
              </a:ext>
            </a:extLst>
          </p:cNvPr>
          <p:cNvSpPr txBox="1"/>
          <p:nvPr/>
        </p:nvSpPr>
        <p:spPr>
          <a:xfrm>
            <a:off x="2350760" y="1826985"/>
            <a:ext cx="4442480" cy="14895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CONCURRENCE PRINCIPALE</a:t>
            </a:r>
          </a:p>
          <a:p>
            <a:pPr algn="ctr"/>
            <a:r>
              <a:rPr lang="fr-FR" sz="1600" b="1" dirty="0">
                <a:solidFill>
                  <a:prstClr val="white"/>
                </a:solidFill>
                <a:latin typeface="DS Automobiles" pitchFamily="2" charset="77"/>
              </a:rPr>
              <a:t>SEGMENT D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B5BD3F8-1882-913F-9223-ECF6C8461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061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Mercedes-Benz Classe C 2022 - Essais, actualité, galeries photos et vidéos  - Guide Auto">
            <a:extLst>
              <a:ext uri="{FF2B5EF4-FFF2-40B4-BE49-F238E27FC236}">
                <a16:creationId xmlns:a16="http://schemas.microsoft.com/office/drawing/2014/main" id="{39627F59-94D5-36F0-D3ED-031C2822DE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163" y="360096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167485" y="691692"/>
            <a:ext cx="2891401" cy="1539880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Système de télématique MBUX efficace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Grande dalle numérique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Reconnaissance vocale de haut niveau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Confort général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Autonomie 100% électrique : 111 km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214" y="3214291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6042829" y="3753134"/>
            <a:ext cx="2502458" cy="1186543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Volume de coffre (455 L)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Qualité de finitions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Variations du freinage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Confort acoustique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2385CEC9-8594-3549-6DC5-425ABC60CE5E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CLASSE C PHEV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2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MW Série 3 Berline LCI G20 Brooklyn Grau vue de profil devant le mur">
            <a:extLst>
              <a:ext uri="{FF2B5EF4-FFF2-40B4-BE49-F238E27FC236}">
                <a16:creationId xmlns:a16="http://schemas.microsoft.com/office/drawing/2014/main" id="{2F9EFDA2-1EE8-92E4-50BA-C308C7596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163" y="360096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167484" y="691692"/>
            <a:ext cx="2870355" cy="1880058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Qualité d’assemblage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Qualité des écrans (combiné numérique, écran central tactile, affichage tête haute)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Interface réactive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Agrément moteur (BVA)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Acoustique moteur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014" y="3083662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5742122" y="3603172"/>
            <a:ext cx="3045417" cy="1371600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Très peu d’aides à la conduite de série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Confort de suspension perfectible (ferme)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Volume de coffre (375 L)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Puissance du chargeur embarqué (3,7 kW)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47505B9F-3B18-71CE-B4B6-4BE2FBCA2F33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SÉRIE 3 PHEV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7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776DC234-FE27-5BC0-B0ED-5158BC2F3B07}"/>
              </a:ext>
            </a:extLst>
          </p:cNvPr>
          <p:cNvSpPr/>
          <p:nvPr/>
        </p:nvSpPr>
        <p:spPr>
          <a:xfrm>
            <a:off x="3837678" y="3894754"/>
            <a:ext cx="169034" cy="15842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350" dirty="0">
              <a:solidFill>
                <a:prstClr val="white"/>
              </a:solidFill>
              <a:latin typeface="Citroen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29F6A7-1727-C007-1743-9CD11A15AD84}"/>
              </a:ext>
            </a:extLst>
          </p:cNvPr>
          <p:cNvSpPr txBox="1"/>
          <p:nvPr/>
        </p:nvSpPr>
        <p:spPr>
          <a:xfrm>
            <a:off x="5833253" y="1505993"/>
            <a:ext cx="273595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DÉCOUVREZ LORS DE VOTRE DESTINATION FINALE 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135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DS 9 MY 23 COLLECTION ESPRIT DE VOYAGE 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35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CA24DEB-0BD6-21C6-D898-0A1C66633C7E}"/>
              </a:ext>
            </a:extLst>
          </p:cNvPr>
          <p:cNvGraphicFramePr>
            <a:graphicFrameLocks noGrp="1"/>
          </p:cNvGraphicFramePr>
          <p:nvPr/>
        </p:nvGraphicFramePr>
        <p:xfrm>
          <a:off x="6169561" y="2981349"/>
          <a:ext cx="2057401" cy="546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>
                  <a:extLst>
                    <a:ext uri="{9D8B030D-6E8A-4147-A177-3AD203B41FA5}">
                      <a16:colId xmlns:a16="http://schemas.microsoft.com/office/drawing/2014/main" val="1702656920"/>
                    </a:ext>
                  </a:extLst>
                </a:gridCol>
              </a:tblGrid>
              <a:tr h="287750">
                <a:tc>
                  <a:txBody>
                    <a:bodyPr/>
                    <a:lstStyle/>
                    <a:p>
                      <a:pPr marL="47625" indent="-36513"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DS Automobiles Office" pitchFamily="2" charset="77"/>
                        </a:rPr>
                        <a:t>Relever les défis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036289"/>
                  </a:ext>
                </a:extLst>
              </a:tr>
              <a:tr h="259189">
                <a:tc>
                  <a:txBody>
                    <a:bodyPr/>
                    <a:lstStyle/>
                    <a:p>
                      <a:r>
                        <a:rPr lang="fr-FR" sz="1100" b="1" dirty="0">
                          <a:latin typeface="DS Automobiles Office" pitchFamily="2" charset="77"/>
                        </a:rPr>
                        <a:t>ETAPE 8 : MILAN- NICE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76403591"/>
                  </a:ext>
                </a:extLst>
              </a:tr>
            </a:tbl>
          </a:graphicData>
        </a:graphic>
      </p:graphicFrame>
      <p:grpSp>
        <p:nvGrpSpPr>
          <p:cNvPr id="5" name="Groupe 4">
            <a:extLst>
              <a:ext uri="{FF2B5EF4-FFF2-40B4-BE49-F238E27FC236}">
                <a16:creationId xmlns:a16="http://schemas.microsoft.com/office/drawing/2014/main" id="{E062BA02-1DD0-389E-6F87-440971BBAA3F}"/>
              </a:ext>
            </a:extLst>
          </p:cNvPr>
          <p:cNvGrpSpPr>
            <a:grpSpLocks noChangeAspect="1"/>
          </p:cNvGrpSpPr>
          <p:nvPr/>
        </p:nvGrpSpPr>
        <p:grpSpPr>
          <a:xfrm>
            <a:off x="322303" y="1110472"/>
            <a:ext cx="4545533" cy="3855433"/>
            <a:chOff x="429737" y="2293180"/>
            <a:chExt cx="5102717" cy="432802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57414A7-0074-0416-DEA5-C3311919D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737" y="2293180"/>
              <a:ext cx="5102717" cy="4328026"/>
            </a:xfrm>
            <a:prstGeom prst="rect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42199B1-EC6F-E24E-7A15-A0FF569D8889}"/>
                </a:ext>
              </a:extLst>
            </p:cNvPr>
            <p:cNvSpPr/>
            <p:nvPr/>
          </p:nvSpPr>
          <p:spPr>
            <a:xfrm>
              <a:off x="2792284" y="3392911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srgbClr val="FFFF00"/>
                </a:solidFill>
                <a:latin typeface="Citroen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1055AA49-BCA6-E34F-2865-8442883145B7}"/>
                </a:ext>
              </a:extLst>
            </p:cNvPr>
            <p:cNvSpPr/>
            <p:nvPr/>
          </p:nvSpPr>
          <p:spPr>
            <a:xfrm>
              <a:off x="3529708" y="3396057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DE9AFF-9091-EEED-3AC2-5CC65ED8DD84}"/>
                </a:ext>
              </a:extLst>
            </p:cNvPr>
            <p:cNvSpPr/>
            <p:nvPr/>
          </p:nvSpPr>
          <p:spPr>
            <a:xfrm>
              <a:off x="4165567" y="3879458"/>
              <a:ext cx="149629" cy="195349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B4261FFE-BF0A-017A-74B2-5118CD30B6FA}"/>
                </a:ext>
              </a:extLst>
            </p:cNvPr>
            <p:cNvSpPr/>
            <p:nvPr/>
          </p:nvSpPr>
          <p:spPr>
            <a:xfrm>
              <a:off x="3992910" y="4440864"/>
              <a:ext cx="149629" cy="195349"/>
            </a:xfrm>
            <a:prstGeom prst="ellipse">
              <a:avLst/>
            </a:prstGeom>
            <a:solidFill>
              <a:srgbClr val="AD0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569A0DE-EE43-42BB-1287-E05BA8DC081D}"/>
                </a:ext>
              </a:extLst>
            </p:cNvPr>
            <p:cNvSpPr/>
            <p:nvPr/>
          </p:nvSpPr>
          <p:spPr>
            <a:xfrm>
              <a:off x="2717470" y="3715765"/>
              <a:ext cx="149629" cy="19534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B2C66C2-558B-7F4E-7620-DE091616BE0A}"/>
                </a:ext>
              </a:extLst>
            </p:cNvPr>
            <p:cNvSpPr/>
            <p:nvPr/>
          </p:nvSpPr>
          <p:spPr>
            <a:xfrm>
              <a:off x="3406830" y="5008631"/>
              <a:ext cx="149629" cy="195349"/>
            </a:xfrm>
            <a:prstGeom prst="ellipse">
              <a:avLst/>
            </a:prstGeom>
            <a:solidFill>
              <a:srgbClr val="AD0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16FA6EE-6A1F-CBE1-CFB5-FAD055A3D221}"/>
                </a:ext>
              </a:extLst>
            </p:cNvPr>
            <p:cNvSpPr/>
            <p:nvPr/>
          </p:nvSpPr>
          <p:spPr>
            <a:xfrm>
              <a:off x="3359890" y="4457193"/>
              <a:ext cx="149629" cy="195349"/>
            </a:xfrm>
            <a:prstGeom prst="ellipse">
              <a:avLst/>
            </a:prstGeom>
            <a:solidFill>
              <a:srgbClr val="AD0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F1B1C5C6-6198-AC2A-03CF-144E918A2D92}"/>
                </a:ext>
              </a:extLst>
            </p:cNvPr>
            <p:cNvSpPr/>
            <p:nvPr/>
          </p:nvSpPr>
          <p:spPr>
            <a:xfrm>
              <a:off x="3085699" y="5242676"/>
              <a:ext cx="149629" cy="195349"/>
            </a:xfrm>
            <a:prstGeom prst="ellipse">
              <a:avLst/>
            </a:prstGeom>
            <a:solidFill>
              <a:srgbClr val="73FB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6903DCFB-457A-075F-328B-1EA7A5610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336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udi A4 2022 - Essais, actualité, galeries photos et vidéos - Guide Auto">
            <a:extLst>
              <a:ext uri="{FF2B5EF4-FFF2-40B4-BE49-F238E27FC236}">
                <a16:creationId xmlns:a16="http://schemas.microsoft.com/office/drawing/2014/main" id="{DC011953-AA98-3B1F-FA52-2C0024397C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311" y="336032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708903" y="739819"/>
            <a:ext cx="2772052" cy="901946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Qualité d’assemblage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Agrément de conduite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Insonorisation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214" y="3214291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6042829" y="3753134"/>
            <a:ext cx="2502458" cy="1186543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Non disponible en version hybride rechargeable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Habitabilité décevante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Suspensions fermes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E7D6D4B8-2CC7-2E78-5A6A-E2134B9D455B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AUDI A4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34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4">
            <a:extLst>
              <a:ext uri="{FF2B5EF4-FFF2-40B4-BE49-F238E27FC236}">
                <a16:creationId xmlns:a16="http://schemas.microsoft.com/office/drawing/2014/main" id="{1A880399-3941-144A-A280-94015A75C829}"/>
              </a:ext>
            </a:extLst>
          </p:cNvPr>
          <p:cNvSpPr txBox="1"/>
          <p:nvPr/>
        </p:nvSpPr>
        <p:spPr>
          <a:xfrm>
            <a:off x="2350760" y="1826985"/>
            <a:ext cx="4442480" cy="14895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CONCURRENCE SECONDAIRE</a:t>
            </a:r>
          </a:p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white"/>
                </a:solidFill>
                <a:latin typeface="DS Automobiles" pitchFamily="2" charset="77"/>
              </a:rPr>
              <a:t>SEGMENT E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98BB76C-6858-AD41-7A09-73309B491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73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BB4D2B80-2ED9-795D-D043-ACFE27B9AA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92" y="126885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167485" y="545610"/>
            <a:ext cx="3043307" cy="1303973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Comportement routier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Matériaux haut de gamme à l’intérieur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Nombreuses aides à la conduite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Double offre PHEV : essence et Diesel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214" y="2877406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6002149" y="3536925"/>
            <a:ext cx="2435270" cy="1232503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Tunnel de transmission imposant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Volume de coffre ( 370 L)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Options nombreuses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Autonomie 100% électrique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3D7E7EB2-4B7F-5C4F-44D0-09760475CB3A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CLASSE E PHEV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126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MW 545e xDrive : la série 5 hybride rechargeable monte en puissance">
            <a:extLst>
              <a:ext uri="{FF2B5EF4-FFF2-40B4-BE49-F238E27FC236}">
                <a16:creationId xmlns:a16="http://schemas.microsoft.com/office/drawing/2014/main" id="{7D7EBDE7-5447-0CF9-87CC-95ABCF09B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92" y="126885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167484" y="545610"/>
            <a:ext cx="2891401" cy="1539880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Qualité des écrans (combiné numérique, écran central tactile, affichage tête haute)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Interface réactive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Agrément moteur (BVA)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Motorisation PHEV jusqu’à 394 ch. 4x4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214" y="2877406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6002149" y="3536924"/>
            <a:ext cx="2583814" cy="1390367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Capacité de la batterie : 11,2 kWh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Chargeur embarqué : 3,7 kW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Volume de coffre inférieur à celui de DS 9 bien qu’elle soit dans le segment du dessus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25ECC549-4E28-A7E9-AE0A-2713C353BF14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latin typeface="DS Automobiles" pitchFamily="2" charset="77"/>
              </a:rPr>
              <a:t>SÉRIE 5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PHEV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481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2021 Audi A6 Limousine (C8) 50 TFSI e (299 CH) PHEV quattro ultra S tronic  | Fiche technique, consommation de carburant , Dimensions">
            <a:extLst>
              <a:ext uri="{FF2B5EF4-FFF2-40B4-BE49-F238E27FC236}">
                <a16:creationId xmlns:a16="http://schemas.microsoft.com/office/drawing/2014/main" id="{EF2D1B3A-3EC5-F6D2-44C2-CA4285971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2" y="0"/>
            <a:ext cx="913804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Transparent Plus Sign Clipart - Plus Symbol, HD Png Download , Transparent  Png Image - PNGitem">
            <a:hlinkClick r:id="" action="ppaction://noaction" highlightClick="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874F273-E7DF-8D15-68DB-1C8D2F4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92952" l="10000" r="90000">
                        <a14:foregroundMark x1="37326" y1="10573" x2="37326" y2="10573"/>
                        <a14:foregroundMark x1="51512" y1="92952" x2="51512" y2="9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311" y="336032"/>
            <a:ext cx="368585" cy="2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0B377-2E08-A33B-2CB1-0E4EAEE6E956}"/>
              </a:ext>
            </a:extLst>
          </p:cNvPr>
          <p:cNvSpPr/>
          <p:nvPr/>
        </p:nvSpPr>
        <p:spPr>
          <a:xfrm>
            <a:off x="708903" y="739818"/>
            <a:ext cx="2891401" cy="1539880"/>
          </a:xfrm>
          <a:prstGeom prst="rect">
            <a:avLst/>
          </a:prstGeom>
          <a:solidFill>
            <a:srgbClr val="C4B7A6">
              <a:alpha val="5098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Qualité d’assemblage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Comportement routier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Dotation technologique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Capacité de la batterie : 17,9 kWh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 Office" pitchFamily="2" charset="77"/>
              </a:rPr>
              <a:t>Valeurs de revente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F14B5-8E57-F813-E86F-D8D05212B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0" b="93223" l="9926" r="89890">
                        <a14:foregroundMark x1="62868" y1="13004" x2="62868" y2="13004"/>
                        <a14:foregroundMark x1="49449" y1="93223" x2="49449" y2="93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214" y="3214291"/>
            <a:ext cx="441685" cy="4433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90083F-AA1D-7529-69F0-C61824796366}"/>
              </a:ext>
            </a:extLst>
          </p:cNvPr>
          <p:cNvSpPr/>
          <p:nvPr/>
        </p:nvSpPr>
        <p:spPr>
          <a:xfrm>
            <a:off x="6042829" y="3753134"/>
            <a:ext cx="2502458" cy="1186543"/>
          </a:xfrm>
          <a:prstGeom prst="rect">
            <a:avLst/>
          </a:prstGeom>
          <a:solidFill>
            <a:srgbClr val="C4B7A6">
              <a:alpha val="59608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Équipements de série 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Places arrière inconfortables</a:t>
            </a:r>
          </a:p>
          <a:p>
            <a:pPr marL="214313" indent="-214313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sz="1050" dirty="0">
                <a:solidFill>
                  <a:prstClr val="black"/>
                </a:solidFill>
                <a:latin typeface="DS Automobiles" pitchFamily="2" charset="77"/>
              </a:rPr>
              <a:t>Volume de coffre : 405 L</a:t>
            </a:r>
          </a:p>
        </p:txBody>
      </p:sp>
      <p:sp>
        <p:nvSpPr>
          <p:cNvPr id="2" name="textruta 4">
            <a:extLst>
              <a:ext uri="{FF2B5EF4-FFF2-40B4-BE49-F238E27FC236}">
                <a16:creationId xmlns:a16="http://schemas.microsoft.com/office/drawing/2014/main" id="{ED6F1C7A-6A3D-51BA-4FD1-59B847313EB6}"/>
              </a:ext>
            </a:extLst>
          </p:cNvPr>
          <p:cNvSpPr txBox="1"/>
          <p:nvPr/>
        </p:nvSpPr>
        <p:spPr>
          <a:xfrm>
            <a:off x="2339394" y="121005"/>
            <a:ext cx="4465211" cy="4433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018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S Automobiles" pitchFamily="2" charset="77"/>
                <a:ea typeface="MS PGothic" panose="020B0600070205080204" pitchFamily="34" charset="-128"/>
                <a:cs typeface="+mn-cs"/>
              </a:rPr>
              <a:t>AUDI A6 PHEV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DS Automobiles" pitchFamily="2" charset="77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30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lein air, arbre, route, voiture&#10;&#10;Description générée automatiquement">
            <a:extLst>
              <a:ext uri="{FF2B5EF4-FFF2-40B4-BE49-F238E27FC236}">
                <a16:creationId xmlns:a16="http://schemas.microsoft.com/office/drawing/2014/main" id="{5DFF5F7E-57B0-A7C2-2827-2FF5843904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230BC08-ECD4-4812-2FAA-171B5FE5CA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804" y="-68102"/>
            <a:ext cx="970392" cy="97039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19AB27C-A47C-242A-AFE6-AE5234C4B858}"/>
              </a:ext>
            </a:extLst>
          </p:cNvPr>
          <p:cNvSpPr txBox="1"/>
          <p:nvPr/>
        </p:nvSpPr>
        <p:spPr>
          <a:xfrm>
            <a:off x="4278716" y="789770"/>
            <a:ext cx="4717283" cy="553998"/>
          </a:xfrm>
          <a:prstGeom prst="rect">
            <a:avLst/>
          </a:prstGeom>
          <a:solidFill>
            <a:srgbClr val="D8D8D8">
              <a:alpha val="67843"/>
            </a:srgbClr>
          </a:solidFill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DÉCOUVREZ LES </a:t>
            </a:r>
            <a:r>
              <a:rPr lang="fr-FR" sz="1500" b="1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NOUVEAUTÉS</a:t>
            </a: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 DE 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black"/>
                </a:solidFill>
                <a:latin typeface="DS Automobiles Office" pitchFamily="2" charset="77"/>
                <a:ea typeface="+mn-ea"/>
              </a:rPr>
              <a:t>DS 9 MY 23 AU COURS DES 4 PREMIÈRES ETAPES  </a:t>
            </a:r>
          </a:p>
        </p:txBody>
      </p:sp>
    </p:spTree>
    <p:extLst>
      <p:ext uri="{BB962C8B-B14F-4D97-AF65-F5344CB8AC3E}">
        <p14:creationId xmlns:p14="http://schemas.microsoft.com/office/powerpoint/2010/main" val="945148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D8824-3FE4-4DB5-2972-7ACF15262A8D}"/>
              </a:ext>
            </a:extLst>
          </p:cNvPr>
          <p:cNvSpPr txBox="1"/>
          <p:nvPr/>
        </p:nvSpPr>
        <p:spPr>
          <a:xfrm>
            <a:off x="206829" y="558803"/>
            <a:ext cx="9144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b="1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ÉTAPE 1 : PARIS - BRUXELLES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VOYAGER PLUS SOUVENT, DE MANIÈRE PLUS ÉCOLOGIQUE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5F62EF1-EAE3-A636-733D-9DBD5BD57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4542"/>
            <a:ext cx="3200400" cy="398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ruxelles, la Grand Place de nuit : Nuit : Grand-Place : Pentagone :  Bruxelles : Routard.com">
            <a:extLst>
              <a:ext uri="{FF2B5EF4-FFF2-40B4-BE49-F238E27FC236}">
                <a16:creationId xmlns:a16="http://schemas.microsoft.com/office/drawing/2014/main" id="{A3F18323-125C-A3BC-E569-50AA76A59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0563" y="1154542"/>
            <a:ext cx="5983438" cy="398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48D0FD6A-B104-A765-E3BC-A1B1D4AA35ED}"/>
              </a:ext>
            </a:extLst>
          </p:cNvPr>
          <p:cNvGrpSpPr>
            <a:grpSpLocks noChangeAspect="1"/>
          </p:cNvGrpSpPr>
          <p:nvPr/>
        </p:nvGrpSpPr>
        <p:grpSpPr>
          <a:xfrm>
            <a:off x="7789459" y="14324"/>
            <a:ext cx="1354541" cy="1148895"/>
            <a:chOff x="429737" y="2293180"/>
            <a:chExt cx="5102717" cy="4328026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D07410FD-352D-9F3D-5792-B6388140F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737" y="2293180"/>
              <a:ext cx="5102717" cy="4328026"/>
            </a:xfrm>
            <a:prstGeom prst="rect">
              <a:avLst/>
            </a:prstGeom>
          </p:spPr>
        </p:pic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9FD7B9F4-071C-E953-A821-21F065F59DBA}"/>
                </a:ext>
              </a:extLst>
            </p:cNvPr>
            <p:cNvSpPr/>
            <p:nvPr/>
          </p:nvSpPr>
          <p:spPr>
            <a:xfrm>
              <a:off x="2792284" y="3392911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srgbClr val="FFFF00"/>
                </a:solidFill>
                <a:latin typeface="Citroen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1DD4978D-D12E-8D24-0099-1D5553A49913}"/>
                </a:ext>
              </a:extLst>
            </p:cNvPr>
            <p:cNvSpPr/>
            <p:nvPr/>
          </p:nvSpPr>
          <p:spPr>
            <a:xfrm>
              <a:off x="3529708" y="3396057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FBC5DAF-5BEB-3B5C-20EE-8A21D829720B}"/>
                </a:ext>
              </a:extLst>
            </p:cNvPr>
            <p:cNvSpPr/>
            <p:nvPr/>
          </p:nvSpPr>
          <p:spPr>
            <a:xfrm>
              <a:off x="4165567" y="3879458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85EB95B1-5EC7-D512-CC25-38AD48FFC4D9}"/>
                </a:ext>
              </a:extLst>
            </p:cNvPr>
            <p:cNvSpPr/>
            <p:nvPr/>
          </p:nvSpPr>
          <p:spPr>
            <a:xfrm>
              <a:off x="3992910" y="4440864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FEC2BE3-077A-E44C-7587-1CBE8746E32D}"/>
                </a:ext>
              </a:extLst>
            </p:cNvPr>
            <p:cNvSpPr/>
            <p:nvPr/>
          </p:nvSpPr>
          <p:spPr>
            <a:xfrm>
              <a:off x="2717470" y="3715765"/>
              <a:ext cx="149629" cy="19534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CEEB0D03-5EF6-594A-05F8-20595DACC9D3}"/>
                </a:ext>
              </a:extLst>
            </p:cNvPr>
            <p:cNvSpPr/>
            <p:nvPr/>
          </p:nvSpPr>
          <p:spPr>
            <a:xfrm>
              <a:off x="3406830" y="5008631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0B4E281-9506-AE36-B5BE-ABC1E5F24E1F}"/>
                </a:ext>
              </a:extLst>
            </p:cNvPr>
            <p:cNvSpPr/>
            <p:nvPr/>
          </p:nvSpPr>
          <p:spPr>
            <a:xfrm>
              <a:off x="3359890" y="4457193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1303F4DD-357C-0786-7F72-B26126BDB8BD}"/>
                </a:ext>
              </a:extLst>
            </p:cNvPr>
            <p:cNvSpPr/>
            <p:nvPr/>
          </p:nvSpPr>
          <p:spPr>
            <a:xfrm>
              <a:off x="3085699" y="5242676"/>
              <a:ext cx="149629" cy="195349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fr-FR" sz="1350" dirty="0">
                <a:solidFill>
                  <a:prstClr val="white"/>
                </a:solidFill>
                <a:latin typeface="Citroen"/>
              </a:endParaRP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88441EE2-85B1-E045-0EBC-AB90A9AA9E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80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4AC865F-416B-F546-A17D-31ED2236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3" y="437198"/>
            <a:ext cx="7704000" cy="648000"/>
          </a:xfrm>
        </p:spPr>
        <p:txBody>
          <a:bodyPr/>
          <a:lstStyle/>
          <a:p>
            <a:r>
              <a:rPr lang="fr-FR" sz="2400" cap="none" dirty="0"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Moteurs haute puissance </a:t>
            </a:r>
            <a:endParaRPr lang="fr-FR" sz="2400" dirty="0">
              <a:latin typeface="DS Automobiles" pitchFamily="2" charset="77"/>
              <a:cs typeface="Citroen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-13300" y="4970373"/>
            <a:ext cx="723901" cy="141685"/>
          </a:xfrm>
        </p:spPr>
        <p:txBody>
          <a:bodyPr/>
          <a:lstStyle/>
          <a:p>
            <a:pPr defTabSz="9143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white">
                    <a:alpha val="0"/>
                  </a:prstClr>
                </a:solidFill>
                <a:latin typeface="DS Automobiles" pitchFamily="2" charset="77"/>
                <a:ea typeface="+mn-ea"/>
                <a:cs typeface="+mn-cs"/>
              </a:rPr>
              <a:t>28/08/2017</a:t>
            </a:r>
            <a:endParaRPr lang="en-GB" dirty="0">
              <a:solidFill>
                <a:prstClr val="white">
                  <a:alpha val="0"/>
                </a:prstClr>
              </a:solidFill>
              <a:latin typeface="DS Automobiles" pitchFamily="2" charset="77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A64995-951C-735D-91F4-60E250096EAA}"/>
              </a:ext>
            </a:extLst>
          </p:cNvPr>
          <p:cNvSpPr txBox="1"/>
          <p:nvPr/>
        </p:nvSpPr>
        <p:spPr>
          <a:xfrm>
            <a:off x="710601" y="1763597"/>
            <a:ext cx="42100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394811" marR="43815" indent="-342900" algn="just" defTabSz="685800" eaLnBrk="1" fontAlgn="auto" hangingPunct="1">
              <a:spcBef>
                <a:spcPts val="8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Moteurs haute puissance :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DS Automobiles Office" pitchFamily="2" charset="77"/>
              <a:cs typeface="DS Automobiles Office" pitchFamily="2" charset="77"/>
            </a:endParaRPr>
          </a:p>
          <a:p>
            <a:pPr marL="342900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E-TENSE  250 </a:t>
            </a:r>
          </a:p>
          <a:p>
            <a:pPr marL="342900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E-TENSE 4X4 360 avec autonomie étendue </a:t>
            </a:r>
          </a:p>
          <a:p>
            <a:pPr marL="532448" marR="594360"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 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DS Automobiles Office" pitchFamily="2" charset="77"/>
                <a:cs typeface="DS Automobiles Office" pitchFamily="2" charset="77"/>
              </a:rPr>
              <a:t>Boîte de vitesses automatisée EAT8 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fr-FR" sz="1200" baseline="-250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  <a:defRPr/>
            </a:pPr>
            <a:endParaRPr lang="fr-FR" sz="1200" dirty="0">
              <a:solidFill>
                <a:prstClr val="white"/>
              </a:solidFill>
              <a:latin typeface="DS Automobiles Office" pitchFamily="2" charset="77"/>
              <a:ea typeface="+mn-ea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8EAB8C1-4F93-D566-CA48-25940DDEADF5}"/>
              </a:ext>
            </a:extLst>
          </p:cNvPr>
          <p:cNvSpPr txBox="1"/>
          <p:nvPr/>
        </p:nvSpPr>
        <p:spPr>
          <a:xfrm>
            <a:off x="710602" y="4351947"/>
            <a:ext cx="591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225"/>
              </a:spcBef>
              <a:spcAft>
                <a:spcPts val="0"/>
              </a:spcAft>
              <a:defRPr/>
            </a:pPr>
            <a:r>
              <a:rPr lang="fr-FR" sz="1200" dirty="0">
                <a:solidFill>
                  <a:srgbClr val="AD0040"/>
                </a:solidFill>
                <a:latin typeface="DS Automobiles Office" pitchFamily="2" charset="77"/>
                <a:ea typeface="+mn-ea"/>
              </a:rPr>
              <a:t>BENEFICE CLIENT :</a:t>
            </a:r>
          </a:p>
          <a:p>
            <a:pPr marL="214313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fr-FR" sz="1200" dirty="0">
                <a:solidFill>
                  <a:prstClr val="white"/>
                </a:solidFill>
                <a:latin typeface="DS Automobiles Office" pitchFamily="2" charset="77"/>
                <a:ea typeface="+mn-ea"/>
              </a:rPr>
              <a:t>Motorisations répondant aux besoins de la grande majorité des clients</a:t>
            </a:r>
          </a:p>
        </p:txBody>
      </p:sp>
      <p:pic>
        <p:nvPicPr>
          <p:cNvPr id="5" name="Image 4" descr="Une image contenant arbre, plein air, forêt, boisé&#10;&#10;Description générée automatiquement">
            <a:extLst>
              <a:ext uri="{FF2B5EF4-FFF2-40B4-BE49-F238E27FC236}">
                <a16:creationId xmlns:a16="http://schemas.microsoft.com/office/drawing/2014/main" id="{0BCC4A55-14B0-1899-898C-7C9907D978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6534" y="1506679"/>
            <a:ext cx="4697466" cy="257594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B6ACE6E-6C07-9980-CFD5-649FC8CEC7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182" y="21916"/>
            <a:ext cx="889635" cy="8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605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Miyb1dqLhu9EXYM_QbV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5_DS_POWERPOINT">
  <a:themeElements>
    <a:clrScheme name="DS CITROEN">
      <a:dk1>
        <a:sysClr val="windowText" lastClr="000000"/>
      </a:dk1>
      <a:lt1>
        <a:sysClr val="window" lastClr="FFFFFF"/>
      </a:lt1>
      <a:dk2>
        <a:srgbClr val="D8D8D8"/>
      </a:dk2>
      <a:lt2>
        <a:srgbClr val="F2F2F2"/>
      </a:lt2>
      <a:accent1>
        <a:srgbClr val="C4B7A6"/>
      </a:accent1>
      <a:accent2>
        <a:srgbClr val="1D1717"/>
      </a:accent2>
      <a:accent3>
        <a:srgbClr val="AD0040"/>
      </a:accent3>
      <a:accent4>
        <a:srgbClr val="7F7F7F"/>
      </a:accent4>
      <a:accent5>
        <a:srgbClr val="A5A5A5"/>
      </a:accent5>
      <a:accent6>
        <a:srgbClr val="BFBFBF"/>
      </a:accent6>
      <a:hlink>
        <a:srgbClr val="000000"/>
      </a:hlink>
      <a:folHlink>
        <a:srgbClr val="000000"/>
      </a:folHlink>
    </a:clrScheme>
    <a:fontScheme name="CITROEN DS">
      <a:majorFont>
        <a:latin typeface="Citroen"/>
        <a:ea typeface=""/>
        <a:cs typeface=""/>
      </a:majorFont>
      <a:minorFont>
        <a:latin typeface="Citroe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_POWERPOINT_16-9.pptx" id="{78139E7E-1259-475A-963E-F512A7119CCE}" vid="{CF226218-0C44-4D8E-B6E6-3715585A2822}"/>
    </a:ext>
  </a:extLst>
</a:theme>
</file>

<file path=ppt/theme/theme2.xml><?xml version="1.0" encoding="utf-8"?>
<a:theme xmlns:a="http://schemas.openxmlformats.org/drawingml/2006/main" name="DS_POWERPOINT">
  <a:themeElements>
    <a:clrScheme name="DS CITROEN">
      <a:dk1>
        <a:sysClr val="windowText" lastClr="000000"/>
      </a:dk1>
      <a:lt1>
        <a:sysClr val="window" lastClr="FFFFFF"/>
      </a:lt1>
      <a:dk2>
        <a:srgbClr val="D8D8D8"/>
      </a:dk2>
      <a:lt2>
        <a:srgbClr val="F2F2F2"/>
      </a:lt2>
      <a:accent1>
        <a:srgbClr val="C4B7A6"/>
      </a:accent1>
      <a:accent2>
        <a:srgbClr val="1D1717"/>
      </a:accent2>
      <a:accent3>
        <a:srgbClr val="AD0040"/>
      </a:accent3>
      <a:accent4>
        <a:srgbClr val="7F7F7F"/>
      </a:accent4>
      <a:accent5>
        <a:srgbClr val="A5A5A5"/>
      </a:accent5>
      <a:accent6>
        <a:srgbClr val="BFBFBF"/>
      </a:accent6>
      <a:hlink>
        <a:srgbClr val="000000"/>
      </a:hlink>
      <a:folHlink>
        <a:srgbClr val="000000"/>
      </a:folHlink>
    </a:clrScheme>
    <a:fontScheme name="CITROEN DS">
      <a:majorFont>
        <a:latin typeface="Citroen"/>
        <a:ea typeface=""/>
        <a:cs typeface=""/>
      </a:majorFont>
      <a:minorFont>
        <a:latin typeface="Citroe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_POWERPOINT_16-9.pptx" id="{78139E7E-1259-475A-963E-F512A7119CCE}" vid="{CF226218-0C44-4D8E-B6E6-3715585A2822}"/>
    </a:ext>
  </a:extLst>
</a:theme>
</file>

<file path=ppt/theme/theme3.xml><?xml version="1.0" encoding="utf-8"?>
<a:theme xmlns:a="http://schemas.openxmlformats.org/drawingml/2006/main" name="1_DS_POWERPOINT">
  <a:themeElements>
    <a:clrScheme name="DS CITROEN">
      <a:dk1>
        <a:sysClr val="windowText" lastClr="000000"/>
      </a:dk1>
      <a:lt1>
        <a:sysClr val="window" lastClr="FFFFFF"/>
      </a:lt1>
      <a:dk2>
        <a:srgbClr val="D8D8D8"/>
      </a:dk2>
      <a:lt2>
        <a:srgbClr val="F2F2F2"/>
      </a:lt2>
      <a:accent1>
        <a:srgbClr val="C4B7A6"/>
      </a:accent1>
      <a:accent2>
        <a:srgbClr val="1D1717"/>
      </a:accent2>
      <a:accent3>
        <a:srgbClr val="AD0040"/>
      </a:accent3>
      <a:accent4>
        <a:srgbClr val="7F7F7F"/>
      </a:accent4>
      <a:accent5>
        <a:srgbClr val="A5A5A5"/>
      </a:accent5>
      <a:accent6>
        <a:srgbClr val="BFBFBF"/>
      </a:accent6>
      <a:hlink>
        <a:srgbClr val="000000"/>
      </a:hlink>
      <a:folHlink>
        <a:srgbClr val="000000"/>
      </a:folHlink>
    </a:clrScheme>
    <a:fontScheme name="CITROEN DS">
      <a:majorFont>
        <a:latin typeface="Citroen"/>
        <a:ea typeface=""/>
        <a:cs typeface=""/>
      </a:majorFont>
      <a:minorFont>
        <a:latin typeface="Citroe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_POWERPOINT_16-9.pptx" id="{78139E7E-1259-475A-963E-F512A7119CCE}" vid="{CF226218-0C44-4D8E-B6E6-3715585A2822}"/>
    </a:ext>
  </a:extLst>
</a:theme>
</file>

<file path=ppt/theme/theme4.xml><?xml version="1.0" encoding="utf-8"?>
<a:theme xmlns:a="http://schemas.openxmlformats.org/drawingml/2006/main" name="2_DS_POWERPOINT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ITROEN DS">
      <a:majorFont>
        <a:latin typeface="Citroen"/>
        <a:ea typeface=""/>
        <a:cs typeface=""/>
      </a:majorFont>
      <a:minorFont>
        <a:latin typeface="Citroe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DS_POWERPOINT">
  <a:themeElements>
    <a:clrScheme name="DS CITROEN">
      <a:dk1>
        <a:sysClr val="windowText" lastClr="000000"/>
      </a:dk1>
      <a:lt1>
        <a:sysClr val="window" lastClr="FFFFFF"/>
      </a:lt1>
      <a:dk2>
        <a:srgbClr val="D8D8D8"/>
      </a:dk2>
      <a:lt2>
        <a:srgbClr val="F2F2F2"/>
      </a:lt2>
      <a:accent1>
        <a:srgbClr val="C4B7A6"/>
      </a:accent1>
      <a:accent2>
        <a:srgbClr val="1D1717"/>
      </a:accent2>
      <a:accent3>
        <a:srgbClr val="AD0040"/>
      </a:accent3>
      <a:accent4>
        <a:srgbClr val="7F7F7F"/>
      </a:accent4>
      <a:accent5>
        <a:srgbClr val="A5A5A5"/>
      </a:accent5>
      <a:accent6>
        <a:srgbClr val="BFBFBF"/>
      </a:accent6>
      <a:hlink>
        <a:srgbClr val="000000"/>
      </a:hlink>
      <a:folHlink>
        <a:srgbClr val="000000"/>
      </a:folHlink>
    </a:clrScheme>
    <a:fontScheme name="CITROEN DS">
      <a:majorFont>
        <a:latin typeface="Citroen"/>
        <a:ea typeface=""/>
        <a:cs typeface=""/>
      </a:majorFont>
      <a:minorFont>
        <a:latin typeface="Citroe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_POWERPOINT_16-9.pptx" id="{78139E7E-1259-475A-963E-F512A7119CCE}" vid="{CF226218-0C44-4D8E-B6E6-3715585A2822}"/>
    </a:ext>
  </a:extLst>
</a:theme>
</file>

<file path=ppt/theme/theme6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10029</TotalTime>
  <Words>3219</Words>
  <Application>Microsoft Macintosh PowerPoint</Application>
  <PresentationFormat>Affichage à l'écran (16:9)</PresentationFormat>
  <Paragraphs>591</Paragraphs>
  <Slides>65</Slides>
  <Notes>58</Notes>
  <HiddenSlides>0</HiddenSlides>
  <MMClips>0</MMClips>
  <ScaleCrop>false</ScaleCrop>
  <HeadingPairs>
    <vt:vector size="8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5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65</vt:i4>
      </vt:variant>
    </vt:vector>
  </HeadingPairs>
  <TitlesOfParts>
    <vt:vector size="84" baseType="lpstr">
      <vt:lpstr>Arial</vt:lpstr>
      <vt:lpstr>Calibri</vt:lpstr>
      <vt:lpstr>Citroen</vt:lpstr>
      <vt:lpstr>Citroen Light</vt:lpstr>
      <vt:lpstr>DS Automobiles</vt:lpstr>
      <vt:lpstr>DS Automobiles Office</vt:lpstr>
      <vt:lpstr>DS Automobiles Office Extrabold</vt:lpstr>
      <vt:lpstr>DS Beta</vt:lpstr>
      <vt:lpstr>DS Title Office</vt:lpstr>
      <vt:lpstr>DS Title Office Light</vt:lpstr>
      <vt:lpstr>Verdana</vt:lpstr>
      <vt:lpstr>Volvo Novum</vt:lpstr>
      <vt:lpstr>Wingdings</vt:lpstr>
      <vt:lpstr>5_DS_POWERPOINT</vt:lpstr>
      <vt:lpstr>DS_POWERPOINT</vt:lpstr>
      <vt:lpstr>1_DS_POWERPOINT</vt:lpstr>
      <vt:lpstr>2_DS_POWERPOINT</vt:lpstr>
      <vt:lpstr>3_DS_POWERPOINT</vt:lpstr>
      <vt:lpstr>think-cell Slide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Moteurs haute puissance </vt:lpstr>
      <vt:lpstr>DS 9 E-TENSE 250</vt:lpstr>
      <vt:lpstr>DS 9 E-TENSE 4x4 360</vt:lpstr>
      <vt:lpstr>DS 9 E-TENSE 4x4 360</vt:lpstr>
      <vt:lpstr>DS 9 E-TENSE 4x4 360</vt:lpstr>
      <vt:lpstr>Temps de charge et câbles</vt:lpstr>
      <vt:lpstr>Présentation PowerPoint</vt:lpstr>
      <vt:lpstr>Nouvel intérieur </vt:lpstr>
      <vt:lpstr>Nouvel embossage du logo ds</vt:lpstr>
      <vt:lpstr>Présentation PowerPoint</vt:lpstr>
      <vt:lpstr>Présentation PowerPoint</vt:lpstr>
      <vt:lpstr>Combiné numérique</vt:lpstr>
      <vt:lpstr>Écran central tactile 12’’</vt:lpstr>
      <vt:lpstr>Appairage téléphone</vt:lpstr>
      <vt:lpstr>Commande vocale naturelle</vt:lpstr>
      <vt:lpstr>Présentation PowerPoint</vt:lpstr>
      <vt:lpstr>Services de navigation connectés TomTom</vt:lpstr>
      <vt:lpstr>Navigation connectée 3D (DS CONNECT NAV)</vt:lpstr>
      <vt:lpstr>Navigation connectée 3D (DS CONNECT NAV)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une habitabilité de référence</vt:lpstr>
      <vt:lpstr>Présentation PowerPoint</vt:lpstr>
      <vt:lpstr>DS night vision</vt:lpstr>
      <vt:lpstr>DS DRIVER ATTENTION MONITORING</vt:lpstr>
      <vt:lpstr>Présentation PowerPoint</vt:lpstr>
      <vt:lpstr>Ds active scan suspension</vt:lpstr>
      <vt:lpstr>sièges</vt:lpstr>
      <vt:lpstr>Présentation PowerPoint</vt:lpstr>
      <vt:lpstr>COLLECTION DS ESPRIT DE VOYAGE 2023</vt:lpstr>
      <vt:lpstr>COLLECTION DS ESPRIT DE VOYAGE 2023</vt:lpstr>
      <vt:lpstr>COLLECTION DS ESPRIT DE VOYAGE 2023</vt:lpstr>
      <vt:lpstr>COLLECTION DS ESPRIT DE VOYAGE 2023</vt:lpstr>
      <vt:lpstr>COLLECTION DS ESPRIT DE VOYAGE 2023</vt:lpstr>
      <vt:lpstr>COLLECTION DS ESPRIT DE VOYAGE 2023</vt:lpstr>
      <vt:lpstr>COLLECTION DS ESPRIT DE VOYAGE 2023</vt:lpstr>
      <vt:lpstr>COLLECTION DS ESPRIT DE VOYAGE 2023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steven Rebours</dc:creator>
  <cp:lastModifiedBy>severine CAMPO</cp:lastModifiedBy>
  <cp:revision>697</cp:revision>
  <cp:lastPrinted>2021-01-20T08:11:31Z</cp:lastPrinted>
  <dcterms:created xsi:type="dcterms:W3CDTF">2020-12-07T07:40:38Z</dcterms:created>
  <dcterms:modified xsi:type="dcterms:W3CDTF">2023-05-11T07:55:02Z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fd53d93-3f4c-4b90-b511-bd6bdbb4fba9_Enabled">
    <vt:lpwstr>true</vt:lpwstr>
  </property>
  <property fmtid="{D5CDD505-2E9C-101B-9397-08002B2CF9AE}" pid="3" name="MSIP_Label_2fd53d93-3f4c-4b90-b511-bd6bdbb4fba9_SetDate">
    <vt:lpwstr>2021-02-10T14:18:00Z</vt:lpwstr>
  </property>
  <property fmtid="{D5CDD505-2E9C-101B-9397-08002B2CF9AE}" pid="4" name="MSIP_Label_2fd53d93-3f4c-4b90-b511-bd6bdbb4fba9_Method">
    <vt:lpwstr>Standard</vt:lpwstr>
  </property>
  <property fmtid="{D5CDD505-2E9C-101B-9397-08002B2CF9AE}" pid="5" name="MSIP_Label_2fd53d93-3f4c-4b90-b511-bd6bdbb4fba9_Name">
    <vt:lpwstr>2fd53d93-3f4c-4b90-b511-bd6bdbb4fba9</vt:lpwstr>
  </property>
  <property fmtid="{D5CDD505-2E9C-101B-9397-08002B2CF9AE}" pid="6" name="MSIP_Label_2fd53d93-3f4c-4b90-b511-bd6bdbb4fba9_SiteId">
    <vt:lpwstr>d852d5cd-724c-4128-8812-ffa5db3f8507</vt:lpwstr>
  </property>
  <property fmtid="{D5CDD505-2E9C-101B-9397-08002B2CF9AE}" pid="7" name="MSIP_Label_2fd53d93-3f4c-4b90-b511-bd6bdbb4fba9_ActionId">
    <vt:lpwstr>13385531-c1b4-4a33-8be9-fd62e93703d3</vt:lpwstr>
  </property>
  <property fmtid="{D5CDD505-2E9C-101B-9397-08002B2CF9AE}" pid="8" name="MSIP_Label_2fd53d93-3f4c-4b90-b511-bd6bdbb4fba9_ContentBits">
    <vt:lpwstr>0</vt:lpwstr>
  </property>
</Properties>
</file>